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3.xml" ContentType="application/vnd.openxmlformats-officedocument.presentationml.comments+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3"/>
  </p:notesMasterIdLst>
  <p:sldIdLst>
    <p:sldId id="256" r:id="rId2"/>
    <p:sldId id="258" r:id="rId3"/>
    <p:sldId id="262" r:id="rId4"/>
    <p:sldId id="260" r:id="rId5"/>
    <p:sldId id="259" r:id="rId6"/>
    <p:sldId id="268" r:id="rId7"/>
    <p:sldId id="265" r:id="rId8"/>
    <p:sldId id="266" r:id="rId9"/>
    <p:sldId id="264" r:id="rId10"/>
    <p:sldId id="263" r:id="rId11"/>
    <p:sldId id="267"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innieDJ" initials="V" lastIdx="13" clrIdx="0"/>
  <p:cmAuthor id="1" name="Rob van Nuenen" initials="RvN" lastIdx="0" clrIdx="1"/>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6271" autoAdjust="0"/>
  </p:normalViewPr>
  <p:slideViewPr>
    <p:cSldViewPr>
      <p:cViewPr varScale="1">
        <p:scale>
          <a:sx n="58" d="100"/>
          <a:sy n="58"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1" Type="http://schemas.openxmlformats.org/officeDocument/2006/relationships/oleObject" Target="file:///E:\websites\onlinehuisrekening.nl\Documents\marketing\presentatie\grafieken.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style val="5"/>
  <c:chart>
    <c:plotArea>
      <c:layout>
        <c:manualLayout>
          <c:layoutTarget val="inner"/>
          <c:xMode val="edge"/>
          <c:yMode val="edge"/>
          <c:x val="0.12854080847535021"/>
          <c:y val="9.2577446443736292E-2"/>
          <c:w val="0.64217953525040283"/>
          <c:h val="0.76673592884222808"/>
        </c:manualLayout>
      </c:layout>
      <c:lineChart>
        <c:grouping val="standard"/>
        <c:ser>
          <c:idx val="0"/>
          <c:order val="0"/>
          <c:tx>
            <c:strRef>
              <c:f>Blad1!$C$1</c:f>
              <c:strCache>
                <c:ptCount val="1"/>
                <c:pt idx="0">
                  <c:v>huizen</c:v>
                </c:pt>
              </c:strCache>
            </c:strRef>
          </c:tx>
          <c:spPr>
            <a:ln w="63500">
              <a:solidFill>
                <a:srgbClr val="D3E67F">
                  <a:lumMod val="50000"/>
                </a:srgbClr>
              </a:solidFill>
            </a:ln>
          </c:spPr>
          <c:marker>
            <c:symbol val="none"/>
          </c:marker>
          <c:dLbls>
            <c:dLbl>
              <c:idx val="14"/>
              <c:layout/>
              <c:showVal val="1"/>
            </c:dLbl>
            <c:delete val="1"/>
          </c:dLbls>
          <c:cat>
            <c:numRef>
              <c:f>Blad1!$B$2:$B$16</c:f>
              <c:numCache>
                <c:formatCode>General</c:formatCode>
                <c:ptCount val="15"/>
                <c:pt idx="0">
                  <c:v>5</c:v>
                </c:pt>
                <c:pt idx="1">
                  <c:v>6</c:v>
                </c:pt>
                <c:pt idx="2">
                  <c:v>7</c:v>
                </c:pt>
                <c:pt idx="3">
                  <c:v>8</c:v>
                </c:pt>
                <c:pt idx="4">
                  <c:v>9</c:v>
                </c:pt>
                <c:pt idx="5">
                  <c:v>10</c:v>
                </c:pt>
                <c:pt idx="6">
                  <c:v>11</c:v>
                </c:pt>
                <c:pt idx="7">
                  <c:v>12</c:v>
                </c:pt>
                <c:pt idx="8">
                  <c:v>13</c:v>
                </c:pt>
                <c:pt idx="9">
                  <c:v>14</c:v>
                </c:pt>
                <c:pt idx="10">
                  <c:v>15</c:v>
                </c:pt>
                <c:pt idx="11">
                  <c:v>16</c:v>
                </c:pt>
                <c:pt idx="12">
                  <c:v>17</c:v>
                </c:pt>
                <c:pt idx="13">
                  <c:v>18</c:v>
                </c:pt>
                <c:pt idx="14">
                  <c:v>19</c:v>
                </c:pt>
              </c:numCache>
            </c:numRef>
          </c:cat>
          <c:val>
            <c:numRef>
              <c:f>Blad1!$C$2:$C$16</c:f>
              <c:numCache>
                <c:formatCode>General</c:formatCode>
                <c:ptCount val="15"/>
                <c:pt idx="0">
                  <c:v>3</c:v>
                </c:pt>
                <c:pt idx="1">
                  <c:v>8</c:v>
                </c:pt>
                <c:pt idx="2">
                  <c:v>24</c:v>
                </c:pt>
                <c:pt idx="3">
                  <c:v>41</c:v>
                </c:pt>
                <c:pt idx="4">
                  <c:v>88</c:v>
                </c:pt>
                <c:pt idx="5">
                  <c:v>111</c:v>
                </c:pt>
                <c:pt idx="6">
                  <c:v>121</c:v>
                </c:pt>
                <c:pt idx="7">
                  <c:v>135</c:v>
                </c:pt>
                <c:pt idx="8">
                  <c:v>153</c:v>
                </c:pt>
                <c:pt idx="9">
                  <c:v>164</c:v>
                </c:pt>
                <c:pt idx="10">
                  <c:v>185</c:v>
                </c:pt>
                <c:pt idx="11">
                  <c:v>207</c:v>
                </c:pt>
                <c:pt idx="12">
                  <c:v>234</c:v>
                </c:pt>
                <c:pt idx="13">
                  <c:v>244</c:v>
                </c:pt>
                <c:pt idx="14">
                  <c:v>266</c:v>
                </c:pt>
              </c:numCache>
            </c:numRef>
          </c:val>
        </c:ser>
        <c:ser>
          <c:idx val="1"/>
          <c:order val="1"/>
          <c:tx>
            <c:strRef>
              <c:f>Blad1!$D$1</c:f>
              <c:strCache>
                <c:ptCount val="1"/>
                <c:pt idx="0">
                  <c:v>gebruikers</c:v>
                </c:pt>
              </c:strCache>
            </c:strRef>
          </c:tx>
          <c:spPr>
            <a:ln w="63500">
              <a:solidFill>
                <a:schemeClr val="tx2"/>
              </a:solidFill>
            </a:ln>
          </c:spPr>
          <c:marker>
            <c:symbol val="none"/>
          </c:marker>
          <c:dLbls>
            <c:dLbl>
              <c:idx val="14"/>
              <c:layout/>
              <c:showVal val="1"/>
            </c:dLbl>
            <c:delete val="1"/>
          </c:dLbls>
          <c:cat>
            <c:numRef>
              <c:f>Blad1!$B$2:$B$16</c:f>
              <c:numCache>
                <c:formatCode>General</c:formatCode>
                <c:ptCount val="15"/>
                <c:pt idx="0">
                  <c:v>5</c:v>
                </c:pt>
                <c:pt idx="1">
                  <c:v>6</c:v>
                </c:pt>
                <c:pt idx="2">
                  <c:v>7</c:v>
                </c:pt>
                <c:pt idx="3">
                  <c:v>8</c:v>
                </c:pt>
                <c:pt idx="4">
                  <c:v>9</c:v>
                </c:pt>
                <c:pt idx="5">
                  <c:v>10</c:v>
                </c:pt>
                <c:pt idx="6">
                  <c:v>11</c:v>
                </c:pt>
                <c:pt idx="7">
                  <c:v>12</c:v>
                </c:pt>
                <c:pt idx="8">
                  <c:v>13</c:v>
                </c:pt>
                <c:pt idx="9">
                  <c:v>14</c:v>
                </c:pt>
                <c:pt idx="10">
                  <c:v>15</c:v>
                </c:pt>
                <c:pt idx="11">
                  <c:v>16</c:v>
                </c:pt>
                <c:pt idx="12">
                  <c:v>17</c:v>
                </c:pt>
                <c:pt idx="13">
                  <c:v>18</c:v>
                </c:pt>
                <c:pt idx="14">
                  <c:v>19</c:v>
                </c:pt>
              </c:numCache>
            </c:numRef>
          </c:cat>
          <c:val>
            <c:numRef>
              <c:f>Blad1!$D$2:$D$16</c:f>
              <c:numCache>
                <c:formatCode>General</c:formatCode>
                <c:ptCount val="15"/>
                <c:pt idx="0">
                  <c:v>21</c:v>
                </c:pt>
                <c:pt idx="1">
                  <c:v>41</c:v>
                </c:pt>
                <c:pt idx="2">
                  <c:v>115</c:v>
                </c:pt>
                <c:pt idx="3">
                  <c:v>197</c:v>
                </c:pt>
                <c:pt idx="4">
                  <c:v>408</c:v>
                </c:pt>
                <c:pt idx="5">
                  <c:v>499</c:v>
                </c:pt>
                <c:pt idx="6">
                  <c:v>550</c:v>
                </c:pt>
                <c:pt idx="7">
                  <c:v>624</c:v>
                </c:pt>
                <c:pt idx="8">
                  <c:v>690</c:v>
                </c:pt>
                <c:pt idx="9">
                  <c:v>746</c:v>
                </c:pt>
                <c:pt idx="10">
                  <c:v>833</c:v>
                </c:pt>
                <c:pt idx="11">
                  <c:v>927</c:v>
                </c:pt>
                <c:pt idx="12">
                  <c:v>1031</c:v>
                </c:pt>
                <c:pt idx="13">
                  <c:v>1101</c:v>
                </c:pt>
                <c:pt idx="14">
                  <c:v>1169</c:v>
                </c:pt>
              </c:numCache>
            </c:numRef>
          </c:val>
        </c:ser>
        <c:marker val="1"/>
        <c:axId val="69725568"/>
        <c:axId val="71726208"/>
      </c:lineChart>
      <c:catAx>
        <c:axId val="69725568"/>
        <c:scaling>
          <c:orientation val="minMax"/>
        </c:scaling>
        <c:axPos val="b"/>
        <c:numFmt formatCode="General" sourceLinked="1"/>
        <c:tickLblPos val="nextTo"/>
        <c:txPr>
          <a:bodyPr/>
          <a:lstStyle/>
          <a:p>
            <a:pPr>
              <a:defRPr b="0"/>
            </a:pPr>
            <a:endParaRPr lang="en-US"/>
          </a:p>
        </c:txPr>
        <c:crossAx val="71726208"/>
        <c:crosses val="autoZero"/>
        <c:auto val="1"/>
        <c:lblAlgn val="ctr"/>
        <c:lblOffset val="100"/>
      </c:catAx>
      <c:valAx>
        <c:axId val="71726208"/>
        <c:scaling>
          <c:orientation val="minMax"/>
        </c:scaling>
        <c:axPos val="l"/>
        <c:majorGridlines/>
        <c:numFmt formatCode="General" sourceLinked="1"/>
        <c:tickLblPos val="nextTo"/>
        <c:txPr>
          <a:bodyPr/>
          <a:lstStyle/>
          <a:p>
            <a:pPr>
              <a:defRPr b="0"/>
            </a:pPr>
            <a:endParaRPr lang="en-US"/>
          </a:p>
        </c:txPr>
        <c:crossAx val="69725568"/>
        <c:crosses val="autoZero"/>
        <c:crossBetween val="between"/>
      </c:valAx>
      <c:spPr>
        <a:ln w="28575"/>
      </c:spPr>
    </c:plotArea>
    <c:legend>
      <c:legendPos val="r"/>
      <c:layout/>
      <c:txPr>
        <a:bodyPr/>
        <a:lstStyle/>
        <a:p>
          <a:pPr>
            <a:defRPr b="0"/>
          </a:pPr>
          <a:endParaRPr lang="en-US"/>
        </a:p>
      </c:txPr>
    </c:legend>
    <c:plotVisOnly val="1"/>
  </c:chart>
  <c:externalData r:id="rId1"/>
</c:chartSpace>
</file>

<file path=ppt/comments/comment1.xml><?xml version="1.0" encoding="utf-8"?>
<p:cmLst xmlns:a="http://schemas.openxmlformats.org/drawingml/2006/main" xmlns:r="http://schemas.openxmlformats.org/officeDocument/2006/relationships" xmlns:p="http://schemas.openxmlformats.org/presentationml/2006/main">
  <p:cm authorId="0" dt="2010-06-01T20:32:34.565" idx="3">
    <p:pos x="2849" y="3895"/>
    <p:text>google analytics vermeld de pagina's : '/ ', maar ook '/overzicht/login'; wat dezelfde pagina's zijn</p:text>
  </p:cm>
  <p:cm authorId="0" dt="2010-06-01T20:40:28.941" idx="4">
    <p:pos x="3035" y="3888"/>
    <p:text>Ook hier geldt dat google analytics dus met verschillende pagina's voor mijn kosten komt... neem aan dat deze opgeteld moeten worden...
paginas:
/financieel/mijnkosten/
/financieel/mijnkosten
</p:text>
  </p:cm>
  <p:cm authorId="0" dt="2010-06-01T20:51:18.404" idx="5">
    <p:pos x="3240" y="3868"/>
    <p:text>Wellicht ook stats van '/financieel/allekosten' en hernoemen naar 'kosten overzichtspagina' ipv alleen mijn kosten.. of ook apart specificeren</p:text>
  </p:cm>
  <p:cm authorId="0" dt="2010-06-01T20:58:15.155" idx="6">
    <p:pos x="3419" y="3902"/>
    <p:text>Hier heb je 4 verschillende pagina's: (hoe vaak gebruikt: visits/pageviews)
- financieel/invoerkeuze (621/1309)
-financieel/boodschappen stap1 (535/1020)
-financieel/eenmalig/onderling (49/96)
-financieel/eenmalig stap3 (574/1154)
</p:text>
  </p:cm>
  <p:cm authorId="0" dt="2010-06-03T19:50:10.433" idx="8">
    <p:pos x="3593" y="3894"/>
    <p:text>aantal verstuurde e-mail notifications</p:text>
  </p:cm>
  <p:cm authorId="0" dt="2010-06-03T21:52:17.057" idx="9">
    <p:pos x="3823" y="3925"/>
    <p:text>Deze pagina wellicht droppen ipv slide 10 'tarieven' 
Hierin staan in feite de type ads gekoppeld aan de plaats op de website en daarmee de hoeveelheid visits/pageviews
</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10-06-03T21:53:05.921" idx="10">
    <p:pos x="2725" y="3496"/>
    <p:text>Tel emails als pageviews.. ik kon alleen die 'count' sql statement nog niet echt aan de praat krijgen, moet Rob dus ff mee komen;)</p:text>
  </p:cm>
  <p:cm authorId="0" dt="2010-06-03T21:57:50.226" idx="11">
    <p:pos x="2982" y="3494"/>
    <p:text>Zie analytics. Heb hier 2 pagina's/url's opgeteld.
Hier aanname gebruikt: 'beide kunnen bij elkaar opgeteld wordne, maar ja zoals je ziet heb je dan meer uniek visitis dan in totaal 'na login', wat dus niet klopt...
Daarbij heb ik beide pagina's uit het rapport opgeteld:
'/' en '/overzicht/login'</p:text>
  </p:cm>
  <p:cm authorId="0" dt="2010-06-03T21:58:53.002" idx="12">
    <p:pos x="3267" y="3490"/>
    <p:text>Daarbij is deze pagina afhankelijk van hoe vaak advertorial opgenomen gaat worden in de berichtencyclus of hoe in ieder geval afgedwongen gaat worden hoe vaak deze getoond wordt (tov nieuwsberichten, die op zelfde plek komen).</p:text>
  </p:cm>
  <p:cm authorId="0" dt="2010-06-03T22:05:21.537" idx="13">
    <p:pos x="3552" y="3497"/>
    <p:text>op basis van cijfers helios (1200vis/6000pv)... zij 150 per 6 mnd voor duurste.=
wij ongeveer2x meer bezoekers... Dus iets boven hun bedrag terwijl wij ong. 2x meer bezoekers hebben, redelijk conservatief zo?</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10-06-01T21:04:10.570" idx="7">
    <p:pos x="5328" y="1512"/>
    <p:text>maar ff een verzinseltje</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F11705-0AE4-486F-B7F6-BBA27F158F27}" type="datetimeFigureOut">
              <a:rPr lang="en-US" smtClean="0"/>
              <a:pPr/>
              <a:t>6/13/2010</a:t>
            </a:fld>
            <a:endParaRPr lang="en-US"/>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F03166D-E9E9-4D07-A20F-D84EA4C8AF38}" type="slidenum">
              <a:rPr lang="en-US" smtClean="0"/>
              <a:pPr/>
              <a:t>‹nr.›</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lnSpcReduction="10000"/>
          </a:bodyPr>
          <a:lstStyle/>
          <a:p>
            <a:r>
              <a:rPr lang="en-US" dirty="0" err="1" smtClean="0"/>
              <a:t>Ons</a:t>
            </a:r>
            <a:r>
              <a:rPr lang="en-US" baseline="0" dirty="0" smtClean="0"/>
              <a:t> team </a:t>
            </a:r>
            <a:r>
              <a:rPr lang="en-US" baseline="0" dirty="0" err="1" smtClean="0"/>
              <a:t>bestaat</a:t>
            </a:r>
            <a:r>
              <a:rPr lang="en-US" baseline="0" dirty="0" smtClean="0"/>
              <a:t> </a:t>
            </a:r>
            <a:r>
              <a:rPr lang="en-US" baseline="0" dirty="0" err="1" smtClean="0"/>
              <a:t>uit</a:t>
            </a:r>
            <a:r>
              <a:rPr lang="en-US" baseline="0" dirty="0" smtClean="0"/>
              <a:t> </a:t>
            </a:r>
            <a:r>
              <a:rPr lang="en-US" baseline="0" dirty="0" err="1" smtClean="0"/>
              <a:t>vier</a:t>
            </a:r>
            <a:r>
              <a:rPr lang="en-US" baseline="0" dirty="0" smtClean="0"/>
              <a:t> </a:t>
            </a:r>
            <a:r>
              <a:rPr lang="en-US" baseline="0" dirty="0" err="1" smtClean="0"/>
              <a:t>studiegenoten</a:t>
            </a:r>
            <a:r>
              <a:rPr lang="en-US" baseline="0" dirty="0" smtClean="0"/>
              <a:t> die </a:t>
            </a:r>
            <a:r>
              <a:rPr lang="en-US" baseline="0" dirty="0" err="1" smtClean="0"/>
              <a:t>allen</a:t>
            </a:r>
            <a:r>
              <a:rPr lang="en-US" baseline="0" dirty="0" smtClean="0"/>
              <a:t> in de </a:t>
            </a:r>
            <a:r>
              <a:rPr lang="en-US" baseline="0" dirty="0" err="1" smtClean="0"/>
              <a:t>laatste</a:t>
            </a:r>
            <a:r>
              <a:rPr lang="en-US" baseline="0" dirty="0" smtClean="0"/>
              <a:t> </a:t>
            </a:r>
            <a:r>
              <a:rPr lang="en-US" baseline="0" dirty="0" err="1" smtClean="0"/>
              <a:t>fase</a:t>
            </a:r>
            <a:r>
              <a:rPr lang="en-US" baseline="0" dirty="0" smtClean="0"/>
              <a:t> </a:t>
            </a:r>
            <a:r>
              <a:rPr lang="en-US" baseline="0" dirty="0" err="1" smtClean="0"/>
              <a:t>verkeren</a:t>
            </a:r>
            <a:r>
              <a:rPr lang="en-US" baseline="0" dirty="0" smtClean="0"/>
              <a:t> van de </a:t>
            </a:r>
            <a:r>
              <a:rPr lang="en-US" baseline="0" dirty="0" err="1" smtClean="0"/>
              <a:t>masteropleiding</a:t>
            </a:r>
            <a:r>
              <a:rPr lang="en-US" baseline="0" dirty="0" smtClean="0"/>
              <a:t> Business Informatics </a:t>
            </a:r>
            <a:r>
              <a:rPr lang="en-US" baseline="0" dirty="0" err="1" smtClean="0"/>
              <a:t>aan</a:t>
            </a:r>
            <a:r>
              <a:rPr lang="en-US" baseline="0" dirty="0" smtClean="0"/>
              <a:t> de </a:t>
            </a:r>
            <a:r>
              <a:rPr lang="en-US" baseline="0" dirty="0" err="1" smtClean="0"/>
              <a:t>Universiteit</a:t>
            </a:r>
            <a:r>
              <a:rPr lang="en-US" baseline="0" dirty="0" smtClean="0"/>
              <a:t> Utrecht. </a:t>
            </a:r>
            <a:r>
              <a:rPr lang="en-US" baseline="0" dirty="0" err="1" smtClean="0"/>
              <a:t>Parttime</a:t>
            </a:r>
            <a:r>
              <a:rPr lang="en-US" baseline="0" dirty="0" smtClean="0"/>
              <a:t> </a:t>
            </a:r>
            <a:r>
              <a:rPr lang="en-US" baseline="0" dirty="0" err="1" smtClean="0"/>
              <a:t>houden</a:t>
            </a:r>
            <a:r>
              <a:rPr lang="en-US" baseline="0" dirty="0" smtClean="0"/>
              <a:t> we </a:t>
            </a:r>
            <a:r>
              <a:rPr lang="en-US" baseline="0" dirty="0" err="1" smtClean="0"/>
              <a:t>ons</a:t>
            </a:r>
            <a:r>
              <a:rPr lang="en-US" baseline="0" dirty="0" smtClean="0"/>
              <a:t> </a:t>
            </a:r>
            <a:r>
              <a:rPr lang="en-US" baseline="0" dirty="0" err="1" smtClean="0"/>
              <a:t>bezig</a:t>
            </a:r>
            <a:r>
              <a:rPr lang="en-US" baseline="0" dirty="0" smtClean="0"/>
              <a:t> met het </a:t>
            </a:r>
            <a:r>
              <a:rPr lang="en-US" baseline="0" dirty="0" err="1" smtClean="0"/>
              <a:t>ontwikkelen</a:t>
            </a:r>
            <a:r>
              <a:rPr lang="en-US" baseline="0" dirty="0" smtClean="0"/>
              <a:t> van OnlineHuisrekening.nl.</a:t>
            </a:r>
            <a:endParaRPr lang="en-US" dirty="0" smtClean="0"/>
          </a:p>
          <a:p>
            <a:endParaRPr lang="en-US" dirty="0" smtClean="0"/>
          </a:p>
          <a:p>
            <a:r>
              <a:rPr lang="en-US" dirty="0" smtClean="0"/>
              <a:t>De</a:t>
            </a:r>
            <a:r>
              <a:rPr lang="en-US" baseline="0" dirty="0" smtClean="0"/>
              <a:t> </a:t>
            </a:r>
            <a:r>
              <a:rPr lang="en-US" baseline="0" dirty="0" err="1" smtClean="0"/>
              <a:t>oorsprong</a:t>
            </a:r>
            <a:r>
              <a:rPr lang="en-US" baseline="0" dirty="0" smtClean="0"/>
              <a:t> van het project is </a:t>
            </a:r>
            <a:r>
              <a:rPr lang="en-US" baseline="0" dirty="0" err="1" smtClean="0"/>
              <a:t>dat</a:t>
            </a:r>
            <a:r>
              <a:rPr lang="en-US" baseline="0" dirty="0" smtClean="0"/>
              <a:t> we </a:t>
            </a:r>
            <a:r>
              <a:rPr lang="en-US" baseline="0" dirty="0" err="1" smtClean="0"/>
              <a:t>zelf</a:t>
            </a:r>
            <a:r>
              <a:rPr lang="en-US" baseline="0" dirty="0" smtClean="0"/>
              <a:t> </a:t>
            </a:r>
            <a:r>
              <a:rPr lang="en-US" baseline="0" dirty="0" err="1" smtClean="0"/>
              <a:t>vanuit</a:t>
            </a:r>
            <a:r>
              <a:rPr lang="en-US" baseline="0" dirty="0" smtClean="0"/>
              <a:t> </a:t>
            </a:r>
            <a:r>
              <a:rPr lang="en-US" baseline="0" dirty="0" err="1" smtClean="0"/>
              <a:t>onze</a:t>
            </a:r>
            <a:r>
              <a:rPr lang="en-US" baseline="0" dirty="0" smtClean="0"/>
              <a:t> </a:t>
            </a:r>
            <a:r>
              <a:rPr lang="en-US" baseline="0" dirty="0" err="1" smtClean="0"/>
              <a:t>studenten</a:t>
            </a:r>
            <a:r>
              <a:rPr lang="en-US" baseline="0" dirty="0" smtClean="0"/>
              <a:t> </a:t>
            </a:r>
            <a:r>
              <a:rPr lang="en-US" baseline="0" dirty="0" err="1" smtClean="0"/>
              <a:t>achtergrond</a:t>
            </a:r>
            <a:r>
              <a:rPr lang="en-US" baseline="0" dirty="0" smtClean="0"/>
              <a:t> </a:t>
            </a:r>
            <a:r>
              <a:rPr lang="en-US" baseline="0" dirty="0" err="1" smtClean="0"/>
              <a:t>geconfronteerd</a:t>
            </a:r>
            <a:r>
              <a:rPr lang="en-US" baseline="0" dirty="0" smtClean="0"/>
              <a:t> </a:t>
            </a:r>
            <a:r>
              <a:rPr lang="en-US" baseline="0" dirty="0" err="1" smtClean="0"/>
              <a:t>werden</a:t>
            </a:r>
            <a:r>
              <a:rPr lang="en-US" baseline="0" dirty="0" smtClean="0"/>
              <a:t> </a:t>
            </a:r>
            <a:r>
              <a:rPr lang="en-US" baseline="0" dirty="0" err="1" smtClean="0"/>
              <a:t>om</a:t>
            </a:r>
            <a:r>
              <a:rPr lang="en-US" baseline="0" dirty="0" smtClean="0"/>
              <a:t> </a:t>
            </a:r>
            <a:r>
              <a:rPr lang="en-US" baseline="0" dirty="0" err="1" smtClean="0"/>
              <a:t>kosten</a:t>
            </a:r>
            <a:r>
              <a:rPr lang="en-US" baseline="0" dirty="0" smtClean="0"/>
              <a:t> </a:t>
            </a:r>
            <a:r>
              <a:rPr lang="en-US" baseline="0" dirty="0" err="1" smtClean="0"/>
              <a:t>eerlijk</a:t>
            </a:r>
            <a:r>
              <a:rPr lang="en-US" baseline="0" dirty="0" smtClean="0"/>
              <a:t> </a:t>
            </a:r>
            <a:r>
              <a:rPr lang="en-US" baseline="0" dirty="0" err="1" smtClean="0"/>
              <a:t>te</a:t>
            </a:r>
            <a:r>
              <a:rPr lang="en-US" baseline="0" dirty="0" smtClean="0"/>
              <a:t> </a:t>
            </a:r>
            <a:r>
              <a:rPr lang="en-US" baseline="0" dirty="0" err="1" smtClean="0"/>
              <a:t>verdelen</a:t>
            </a:r>
            <a:r>
              <a:rPr lang="en-US" baseline="0" dirty="0" smtClean="0"/>
              <a:t> </a:t>
            </a:r>
            <a:r>
              <a:rPr lang="en-US" baseline="0" dirty="0" err="1" smtClean="0"/>
              <a:t>onderling</a:t>
            </a:r>
            <a:r>
              <a:rPr lang="en-US" baseline="0" dirty="0" smtClean="0"/>
              <a:t> en </a:t>
            </a:r>
            <a:r>
              <a:rPr lang="en-US" baseline="0" dirty="0" err="1" smtClean="0"/>
              <a:t>als</a:t>
            </a:r>
            <a:r>
              <a:rPr lang="en-US" baseline="0" dirty="0" smtClean="0"/>
              <a:t> het </a:t>
            </a:r>
            <a:r>
              <a:rPr lang="en-US" baseline="0" dirty="0" err="1" smtClean="0"/>
              <a:t>kan</a:t>
            </a:r>
            <a:r>
              <a:rPr lang="en-US" baseline="0" dirty="0" smtClean="0"/>
              <a:t> op </a:t>
            </a:r>
            <a:r>
              <a:rPr lang="en-US" baseline="0" dirty="0" err="1" smtClean="0"/>
              <a:t>een</a:t>
            </a:r>
            <a:r>
              <a:rPr lang="en-US" baseline="0" dirty="0" smtClean="0"/>
              <a:t> </a:t>
            </a:r>
            <a:r>
              <a:rPr lang="en-US" baseline="0" dirty="0" err="1" smtClean="0"/>
              <a:t>makkelijke</a:t>
            </a:r>
            <a:r>
              <a:rPr lang="en-US" baseline="0" dirty="0" smtClean="0"/>
              <a:t> </a:t>
            </a:r>
            <a:r>
              <a:rPr lang="en-US" baseline="0" dirty="0" err="1" smtClean="0"/>
              <a:t>manier</a:t>
            </a:r>
            <a:r>
              <a:rPr lang="en-US" baseline="0" dirty="0" smtClean="0"/>
              <a:t>. Rob </a:t>
            </a:r>
            <a:r>
              <a:rPr lang="en-US" baseline="0" dirty="0" err="1" smtClean="0"/>
              <a:t>uit</a:t>
            </a:r>
            <a:r>
              <a:rPr lang="en-US" baseline="0" dirty="0" smtClean="0"/>
              <a:t> </a:t>
            </a:r>
            <a:r>
              <a:rPr lang="en-US" baseline="0" dirty="0" err="1" smtClean="0"/>
              <a:t>ons</a:t>
            </a:r>
            <a:r>
              <a:rPr lang="en-US" baseline="0" dirty="0" smtClean="0"/>
              <a:t> team </a:t>
            </a:r>
            <a:r>
              <a:rPr lang="en-US" baseline="0" dirty="0" err="1" smtClean="0"/>
              <a:t>heeft</a:t>
            </a:r>
            <a:r>
              <a:rPr lang="en-US" baseline="0" dirty="0" smtClean="0"/>
              <a:t> </a:t>
            </a:r>
            <a:r>
              <a:rPr lang="en-US" baseline="0" dirty="0" err="1" smtClean="0"/>
              <a:t>dit</a:t>
            </a:r>
            <a:r>
              <a:rPr lang="en-US" baseline="0" dirty="0" smtClean="0"/>
              <a:t> project </a:t>
            </a:r>
            <a:r>
              <a:rPr lang="en-US" baseline="0" dirty="0" err="1" smtClean="0"/>
              <a:t>oorspronkelijk</a:t>
            </a:r>
            <a:r>
              <a:rPr lang="en-US" baseline="0" dirty="0" smtClean="0"/>
              <a:t> </a:t>
            </a:r>
            <a:r>
              <a:rPr lang="en-US" baseline="0" dirty="0" err="1" smtClean="0"/>
              <a:t>opgepakt</a:t>
            </a:r>
            <a:r>
              <a:rPr lang="en-US" baseline="0" dirty="0" smtClean="0"/>
              <a:t> en </a:t>
            </a:r>
            <a:r>
              <a:rPr lang="en-US" baseline="0" dirty="0" err="1" smtClean="0"/>
              <a:t>wilde</a:t>
            </a:r>
            <a:r>
              <a:rPr lang="en-US" baseline="0" dirty="0" smtClean="0"/>
              <a:t> </a:t>
            </a:r>
            <a:r>
              <a:rPr lang="en-US" baseline="0" dirty="0" err="1" smtClean="0"/>
              <a:t>voor</a:t>
            </a:r>
            <a:r>
              <a:rPr lang="en-US" baseline="0" dirty="0" smtClean="0"/>
              <a:t> </a:t>
            </a:r>
            <a:r>
              <a:rPr lang="en-US" baseline="0" dirty="0" err="1" smtClean="0"/>
              <a:t>zijn</a:t>
            </a:r>
            <a:r>
              <a:rPr lang="en-US" baseline="0" dirty="0" smtClean="0"/>
              <a:t> </a:t>
            </a:r>
            <a:r>
              <a:rPr lang="en-US" baseline="0" dirty="0" err="1" smtClean="0"/>
              <a:t>studentenhuis</a:t>
            </a:r>
            <a:r>
              <a:rPr lang="en-US" baseline="0" dirty="0" smtClean="0"/>
              <a:t> </a:t>
            </a:r>
            <a:r>
              <a:rPr lang="en-US" baseline="0" dirty="0" err="1" smtClean="0"/>
              <a:t>groepskosten</a:t>
            </a:r>
            <a:r>
              <a:rPr lang="en-US" baseline="0" dirty="0" smtClean="0"/>
              <a:t> </a:t>
            </a:r>
            <a:r>
              <a:rPr lang="en-US" baseline="0" dirty="0" err="1" smtClean="0"/>
              <a:t>inzichtelijk</a:t>
            </a:r>
            <a:r>
              <a:rPr lang="en-US" baseline="0" dirty="0" smtClean="0"/>
              <a:t> </a:t>
            </a:r>
            <a:r>
              <a:rPr lang="en-US" baseline="0" dirty="0" err="1" smtClean="0"/>
              <a:t>maken</a:t>
            </a:r>
            <a:r>
              <a:rPr lang="en-US" baseline="0" dirty="0" smtClean="0"/>
              <a:t> </a:t>
            </a:r>
            <a:r>
              <a:rPr lang="en-US" baseline="0" dirty="0" err="1" smtClean="0"/>
              <a:t>om</a:t>
            </a:r>
            <a:r>
              <a:rPr lang="en-US" baseline="0" dirty="0" smtClean="0"/>
              <a:t> het </a:t>
            </a:r>
            <a:r>
              <a:rPr lang="en-US" baseline="0" dirty="0" err="1" smtClean="0"/>
              <a:t>uiteindelijk</a:t>
            </a:r>
            <a:r>
              <a:rPr lang="en-US" baseline="0" dirty="0" smtClean="0"/>
              <a:t> </a:t>
            </a:r>
            <a:r>
              <a:rPr lang="en-US" baseline="0" dirty="0" err="1" smtClean="0"/>
              <a:t>eerlijk</a:t>
            </a:r>
            <a:r>
              <a:rPr lang="en-US" baseline="0" dirty="0" smtClean="0"/>
              <a:t> </a:t>
            </a:r>
            <a:r>
              <a:rPr lang="en-US" baseline="0" dirty="0" err="1" smtClean="0"/>
              <a:t>te</a:t>
            </a:r>
            <a:r>
              <a:rPr lang="en-US" baseline="0" dirty="0" smtClean="0"/>
              <a:t> </a:t>
            </a:r>
            <a:r>
              <a:rPr lang="en-US" baseline="0" dirty="0" err="1" smtClean="0"/>
              <a:t>kunnen</a:t>
            </a:r>
            <a:r>
              <a:rPr lang="en-US" baseline="0" dirty="0" smtClean="0"/>
              <a:t> </a:t>
            </a:r>
            <a:r>
              <a:rPr lang="en-US" baseline="0" dirty="0" err="1" smtClean="0"/>
              <a:t>verdelen</a:t>
            </a:r>
            <a:r>
              <a:rPr lang="en-US" baseline="0" dirty="0" smtClean="0"/>
              <a:t>. In het </a:t>
            </a:r>
            <a:r>
              <a:rPr lang="en-US" baseline="0" dirty="0" err="1" smtClean="0"/>
              <a:t>kader</a:t>
            </a:r>
            <a:r>
              <a:rPr lang="en-US" baseline="0" dirty="0" smtClean="0"/>
              <a:t> van </a:t>
            </a:r>
            <a:r>
              <a:rPr lang="en-US" baseline="0" dirty="0" err="1" smtClean="0"/>
              <a:t>onze</a:t>
            </a:r>
            <a:r>
              <a:rPr lang="en-US" baseline="0" dirty="0" smtClean="0"/>
              <a:t>  </a:t>
            </a:r>
            <a:r>
              <a:rPr lang="en-US" baseline="0" dirty="0" err="1" smtClean="0"/>
              <a:t>masteropleiding</a:t>
            </a:r>
            <a:r>
              <a:rPr lang="en-US" baseline="0" dirty="0" smtClean="0"/>
              <a:t> Business Informatics </a:t>
            </a:r>
            <a:r>
              <a:rPr lang="en-US" baseline="0" dirty="0" err="1" smtClean="0"/>
              <a:t>hebben</a:t>
            </a:r>
            <a:r>
              <a:rPr lang="en-US" baseline="0" dirty="0" smtClean="0"/>
              <a:t> </a:t>
            </a:r>
            <a:r>
              <a:rPr lang="en-US" baseline="0" dirty="0" err="1" smtClean="0"/>
              <a:t>zijn</a:t>
            </a:r>
            <a:r>
              <a:rPr lang="en-US" baseline="0" dirty="0" smtClean="0"/>
              <a:t> we </a:t>
            </a:r>
            <a:r>
              <a:rPr lang="en-US" baseline="0" dirty="0" err="1" smtClean="0"/>
              <a:t>dit</a:t>
            </a:r>
            <a:r>
              <a:rPr lang="en-US" baseline="0" dirty="0" smtClean="0"/>
              <a:t> </a:t>
            </a:r>
            <a:r>
              <a:rPr lang="en-US" baseline="0" dirty="0" err="1" smtClean="0"/>
              <a:t>idee</a:t>
            </a:r>
            <a:r>
              <a:rPr lang="en-US" baseline="0" dirty="0" smtClean="0"/>
              <a:t> </a:t>
            </a:r>
            <a:r>
              <a:rPr lang="en-US" baseline="0" dirty="0" err="1" smtClean="0"/>
              <a:t>verder</a:t>
            </a:r>
            <a:r>
              <a:rPr lang="en-US" baseline="0" dirty="0" smtClean="0"/>
              <a:t> </a:t>
            </a:r>
            <a:r>
              <a:rPr lang="en-US" baseline="0" dirty="0" err="1" smtClean="0"/>
              <a:t>uit</a:t>
            </a:r>
            <a:r>
              <a:rPr lang="en-US" baseline="0" dirty="0" smtClean="0"/>
              <a:t> </a:t>
            </a:r>
            <a:r>
              <a:rPr lang="en-US" baseline="0" dirty="0" err="1" smtClean="0"/>
              <a:t>gaan</a:t>
            </a:r>
            <a:r>
              <a:rPr lang="en-US" baseline="0" dirty="0" smtClean="0"/>
              <a:t> </a:t>
            </a:r>
            <a:r>
              <a:rPr lang="en-US" baseline="0" dirty="0" err="1" smtClean="0"/>
              <a:t>werken</a:t>
            </a:r>
            <a:r>
              <a:rPr lang="en-US" baseline="0" dirty="0" smtClean="0"/>
              <a:t> </a:t>
            </a:r>
            <a:r>
              <a:rPr lang="en-US" baseline="0" dirty="0" err="1" smtClean="0"/>
              <a:t>tijdens</a:t>
            </a:r>
            <a:r>
              <a:rPr lang="en-US" baseline="0" dirty="0" smtClean="0"/>
              <a:t> </a:t>
            </a:r>
            <a:r>
              <a:rPr lang="en-US" baseline="0" dirty="0" err="1" smtClean="0"/>
              <a:t>een</a:t>
            </a:r>
            <a:r>
              <a:rPr lang="en-US" baseline="0" dirty="0" smtClean="0"/>
              <a:t> </a:t>
            </a:r>
            <a:r>
              <a:rPr lang="en-US" baseline="0" dirty="0" err="1" smtClean="0"/>
              <a:t>vak</a:t>
            </a:r>
            <a:r>
              <a:rPr lang="en-US" baseline="0" dirty="0" smtClean="0"/>
              <a:t> over </a:t>
            </a:r>
            <a:r>
              <a:rPr lang="en-US" baseline="0" dirty="0" err="1" smtClean="0"/>
              <a:t>ondernemerschap</a:t>
            </a:r>
            <a:r>
              <a:rPr lang="en-US" baseline="0" dirty="0" smtClean="0"/>
              <a:t>. Het </a:t>
            </a:r>
            <a:r>
              <a:rPr lang="en-US" baseline="0" dirty="0" err="1" smtClean="0"/>
              <a:t>opgeleverde</a:t>
            </a:r>
            <a:r>
              <a:rPr lang="en-US" baseline="0" dirty="0" smtClean="0"/>
              <a:t> prototype </a:t>
            </a:r>
            <a:r>
              <a:rPr lang="en-US" baseline="0" dirty="0" err="1" smtClean="0"/>
              <a:t>hebben</a:t>
            </a:r>
            <a:r>
              <a:rPr lang="en-US" baseline="0" dirty="0" smtClean="0"/>
              <a:t> we </a:t>
            </a:r>
            <a:r>
              <a:rPr lang="en-US" baseline="0" dirty="0" err="1" smtClean="0"/>
              <a:t>vervolgens</a:t>
            </a:r>
            <a:r>
              <a:rPr lang="en-US" baseline="0" dirty="0" smtClean="0"/>
              <a:t> </a:t>
            </a:r>
            <a:r>
              <a:rPr lang="en-US" baseline="0" dirty="0" err="1" smtClean="0"/>
              <a:t>afgelopen</a:t>
            </a:r>
            <a:r>
              <a:rPr lang="en-US" baseline="0" dirty="0" smtClean="0"/>
              <a:t> </a:t>
            </a:r>
            <a:r>
              <a:rPr lang="en-US" baseline="0" dirty="0" err="1" smtClean="0"/>
              <a:t>jaar</a:t>
            </a:r>
            <a:r>
              <a:rPr lang="en-US" baseline="0" dirty="0" smtClean="0"/>
              <a:t> </a:t>
            </a:r>
            <a:r>
              <a:rPr lang="en-US" baseline="0" dirty="0" err="1" smtClean="0"/>
              <a:t>uitgewerkt</a:t>
            </a:r>
            <a:r>
              <a:rPr lang="en-US" baseline="0" dirty="0" smtClean="0"/>
              <a:t> tot </a:t>
            </a:r>
            <a:r>
              <a:rPr lang="en-US" baseline="0" dirty="0" err="1" smtClean="0"/>
              <a:t>wat</a:t>
            </a:r>
            <a:r>
              <a:rPr lang="en-US" baseline="0" dirty="0" smtClean="0"/>
              <a:t> </a:t>
            </a:r>
            <a:r>
              <a:rPr lang="en-US" baseline="0" dirty="0" err="1" smtClean="0"/>
              <a:t>onlinehuisrekening</a:t>
            </a:r>
            <a:r>
              <a:rPr lang="en-US" baseline="0" dirty="0" smtClean="0"/>
              <a:t> nu is.</a:t>
            </a:r>
          </a:p>
          <a:p>
            <a:endParaRPr lang="en-US" baseline="0" dirty="0" smtClean="0"/>
          </a:p>
          <a:p>
            <a:r>
              <a:rPr lang="en-US" baseline="0" dirty="0" smtClean="0"/>
              <a:t>Met OnlineHuisrekening.nl </a:t>
            </a:r>
            <a:r>
              <a:rPr lang="en-US" baseline="0" dirty="0" err="1" smtClean="0"/>
              <a:t>focusen</a:t>
            </a:r>
            <a:r>
              <a:rPr lang="en-US" baseline="0" dirty="0" smtClean="0"/>
              <a:t> we </a:t>
            </a:r>
            <a:r>
              <a:rPr lang="en-US" baseline="0" dirty="0" err="1" smtClean="0"/>
              <a:t>ons</a:t>
            </a:r>
            <a:r>
              <a:rPr lang="en-US" baseline="0" dirty="0" smtClean="0"/>
              <a:t> met name op </a:t>
            </a:r>
            <a:r>
              <a:rPr lang="en-US" baseline="0" dirty="0" err="1" smtClean="0"/>
              <a:t>uitwonende</a:t>
            </a:r>
            <a:r>
              <a:rPr lang="en-US" baseline="0" dirty="0" smtClean="0"/>
              <a:t> </a:t>
            </a:r>
            <a:r>
              <a:rPr lang="en-US" baseline="0" dirty="0" err="1" smtClean="0"/>
              <a:t>studenten</a:t>
            </a:r>
            <a:r>
              <a:rPr lang="en-US" baseline="0" dirty="0" smtClean="0"/>
              <a:t>, </a:t>
            </a:r>
            <a:r>
              <a:rPr lang="en-US" baseline="0" dirty="0" err="1" smtClean="0"/>
              <a:t>waarbij</a:t>
            </a:r>
            <a:r>
              <a:rPr lang="en-US" baseline="0" dirty="0" smtClean="0"/>
              <a:t> we </a:t>
            </a:r>
            <a:r>
              <a:rPr lang="en-US" baseline="0" dirty="0" err="1" smtClean="0"/>
              <a:t>functionaliteiten</a:t>
            </a:r>
            <a:r>
              <a:rPr lang="en-US" baseline="0" dirty="0" smtClean="0"/>
              <a:t> </a:t>
            </a:r>
            <a:r>
              <a:rPr lang="en-US" baseline="0" dirty="0" err="1" smtClean="0"/>
              <a:t>aan</a:t>
            </a:r>
            <a:r>
              <a:rPr lang="en-US" baseline="0" dirty="0" smtClean="0"/>
              <a:t> </a:t>
            </a:r>
            <a:r>
              <a:rPr lang="en-US" baseline="0" dirty="0" err="1" smtClean="0"/>
              <a:t>willen</a:t>
            </a:r>
            <a:r>
              <a:rPr lang="en-US" baseline="0" dirty="0" smtClean="0"/>
              <a:t> </a:t>
            </a:r>
            <a:r>
              <a:rPr lang="en-US" baseline="0" dirty="0" err="1" smtClean="0"/>
              <a:t>bieden</a:t>
            </a:r>
            <a:r>
              <a:rPr lang="en-US" baseline="0" dirty="0" smtClean="0"/>
              <a:t> die </a:t>
            </a:r>
            <a:r>
              <a:rPr lang="en-US" baseline="0" dirty="0" err="1" smtClean="0"/>
              <a:t>gebruikt</a:t>
            </a:r>
            <a:r>
              <a:rPr lang="en-US" baseline="0" dirty="0" smtClean="0"/>
              <a:t> </a:t>
            </a:r>
            <a:r>
              <a:rPr lang="en-US" baseline="0" dirty="0" err="1" smtClean="0"/>
              <a:t>kunnen</a:t>
            </a:r>
            <a:r>
              <a:rPr lang="en-US" baseline="0" dirty="0" smtClean="0"/>
              <a:t> </a:t>
            </a:r>
            <a:r>
              <a:rPr lang="en-US" baseline="0" dirty="0" err="1" smtClean="0"/>
              <a:t>worden</a:t>
            </a:r>
            <a:r>
              <a:rPr lang="en-US" baseline="0" dirty="0" smtClean="0"/>
              <a:t> </a:t>
            </a:r>
            <a:r>
              <a:rPr lang="en-US" baseline="0" dirty="0" err="1" smtClean="0"/>
              <a:t>om</a:t>
            </a:r>
            <a:r>
              <a:rPr lang="en-US" baseline="0" dirty="0" smtClean="0"/>
              <a:t> </a:t>
            </a:r>
            <a:r>
              <a:rPr lang="en-US" baseline="0" dirty="0" err="1" smtClean="0"/>
              <a:t>een</a:t>
            </a:r>
            <a:r>
              <a:rPr lang="en-US" baseline="0" dirty="0" smtClean="0"/>
              <a:t> </a:t>
            </a:r>
            <a:r>
              <a:rPr lang="en-US" baseline="0" dirty="0" err="1" smtClean="0"/>
              <a:t>studentenhuis</a:t>
            </a:r>
            <a:r>
              <a:rPr lang="en-US" baseline="0" dirty="0" smtClean="0"/>
              <a:t> </a:t>
            </a:r>
            <a:r>
              <a:rPr lang="en-US" baseline="0" dirty="0" err="1" smtClean="0"/>
              <a:t>te</a:t>
            </a:r>
            <a:r>
              <a:rPr lang="en-US" baseline="0" dirty="0" smtClean="0"/>
              <a:t> </a:t>
            </a:r>
            <a:r>
              <a:rPr lang="en-US" baseline="0" dirty="0" err="1" smtClean="0"/>
              <a:t>kunnen</a:t>
            </a:r>
            <a:r>
              <a:rPr lang="en-US" baseline="0" dirty="0" smtClean="0"/>
              <a:t> </a:t>
            </a:r>
            <a:r>
              <a:rPr lang="en-US" baseline="0" dirty="0" err="1" smtClean="0"/>
              <a:t>beheren</a:t>
            </a:r>
            <a:r>
              <a:rPr lang="en-US" baseline="0" dirty="0" smtClean="0"/>
              <a:t>. De </a:t>
            </a:r>
            <a:r>
              <a:rPr lang="en-US" baseline="0" dirty="0" err="1" smtClean="0"/>
              <a:t>financiele</a:t>
            </a:r>
            <a:r>
              <a:rPr lang="en-US" baseline="0" dirty="0" smtClean="0"/>
              <a:t> </a:t>
            </a:r>
            <a:r>
              <a:rPr lang="en-US" baseline="0" dirty="0" err="1" smtClean="0"/>
              <a:t>functie</a:t>
            </a:r>
            <a:r>
              <a:rPr lang="en-US" baseline="0" dirty="0" smtClean="0"/>
              <a:t> </a:t>
            </a:r>
            <a:r>
              <a:rPr lang="en-US" baseline="0" dirty="0" err="1" smtClean="0"/>
              <a:t>om</a:t>
            </a:r>
            <a:r>
              <a:rPr lang="en-US" baseline="0" dirty="0" smtClean="0"/>
              <a:t> </a:t>
            </a:r>
            <a:r>
              <a:rPr lang="en-US" baseline="0" dirty="0" err="1" smtClean="0"/>
              <a:t>kosten</a:t>
            </a:r>
            <a:r>
              <a:rPr lang="en-US" baseline="0" dirty="0" smtClean="0"/>
              <a:t> </a:t>
            </a:r>
            <a:r>
              <a:rPr lang="en-US" baseline="0" dirty="0" err="1" smtClean="0"/>
              <a:t>eerlijk</a:t>
            </a:r>
            <a:r>
              <a:rPr lang="en-US" baseline="0" dirty="0" smtClean="0"/>
              <a:t> </a:t>
            </a:r>
            <a:r>
              <a:rPr lang="en-US" baseline="0" dirty="0" err="1" smtClean="0"/>
              <a:t>te</a:t>
            </a:r>
            <a:r>
              <a:rPr lang="en-US" baseline="0" dirty="0" smtClean="0"/>
              <a:t> </a:t>
            </a:r>
            <a:r>
              <a:rPr lang="en-US" baseline="0" dirty="0" err="1" smtClean="0"/>
              <a:t>verdelen</a:t>
            </a:r>
            <a:r>
              <a:rPr lang="en-US" baseline="0" dirty="0" smtClean="0"/>
              <a:t>, die </a:t>
            </a:r>
            <a:r>
              <a:rPr lang="en-US" baseline="0" dirty="0" err="1" smtClean="0"/>
              <a:t>ook</a:t>
            </a:r>
            <a:r>
              <a:rPr lang="en-US" baseline="0" dirty="0" smtClean="0"/>
              <a:t> </a:t>
            </a:r>
            <a:r>
              <a:rPr lang="en-US" baseline="0" dirty="0" err="1" smtClean="0"/>
              <a:t>te</a:t>
            </a:r>
            <a:r>
              <a:rPr lang="en-US" baseline="0" dirty="0" smtClean="0"/>
              <a:t> </a:t>
            </a:r>
            <a:r>
              <a:rPr lang="en-US" baseline="0" dirty="0" err="1" smtClean="0"/>
              <a:t>gebruiken</a:t>
            </a:r>
            <a:r>
              <a:rPr lang="en-US" baseline="0" dirty="0" smtClean="0"/>
              <a:t> is </a:t>
            </a:r>
            <a:r>
              <a:rPr lang="en-US" baseline="0" dirty="0" err="1" smtClean="0"/>
              <a:t>voor</a:t>
            </a:r>
            <a:r>
              <a:rPr lang="en-US" baseline="0" dirty="0" smtClean="0"/>
              <a:t> </a:t>
            </a:r>
            <a:r>
              <a:rPr lang="en-US" baseline="0" dirty="0" err="1" smtClean="0"/>
              <a:t>andere</a:t>
            </a:r>
            <a:r>
              <a:rPr lang="en-US" baseline="0" dirty="0" smtClean="0"/>
              <a:t> </a:t>
            </a:r>
            <a:r>
              <a:rPr lang="en-US" baseline="0" dirty="0" err="1" smtClean="0"/>
              <a:t>groepen</a:t>
            </a:r>
            <a:r>
              <a:rPr lang="en-US" baseline="0" dirty="0" smtClean="0"/>
              <a:t>, </a:t>
            </a:r>
            <a:r>
              <a:rPr lang="en-US" baseline="0" dirty="0" err="1" smtClean="0"/>
              <a:t>maar</a:t>
            </a:r>
            <a:r>
              <a:rPr lang="en-US" baseline="0" dirty="0" smtClean="0"/>
              <a:t> </a:t>
            </a:r>
            <a:r>
              <a:rPr lang="en-US" baseline="0" dirty="0" err="1" smtClean="0"/>
              <a:t>ook</a:t>
            </a:r>
            <a:r>
              <a:rPr lang="en-US" baseline="0" dirty="0" smtClean="0"/>
              <a:t> </a:t>
            </a:r>
            <a:r>
              <a:rPr lang="en-US" baseline="0" dirty="0" err="1" smtClean="0"/>
              <a:t>een</a:t>
            </a:r>
            <a:r>
              <a:rPr lang="en-US" baseline="0" dirty="0" smtClean="0"/>
              <a:t> agenda </a:t>
            </a:r>
            <a:r>
              <a:rPr lang="en-US" baseline="0" dirty="0" err="1" smtClean="0"/>
              <a:t>om</a:t>
            </a:r>
            <a:r>
              <a:rPr lang="en-US" baseline="0" dirty="0" smtClean="0"/>
              <a:t> </a:t>
            </a:r>
            <a:r>
              <a:rPr lang="en-US" baseline="0" dirty="0" err="1" smtClean="0"/>
              <a:t>zaken</a:t>
            </a:r>
            <a:r>
              <a:rPr lang="en-US" baseline="0" dirty="0" smtClean="0"/>
              <a:t> </a:t>
            </a:r>
            <a:r>
              <a:rPr lang="en-US" baseline="0" dirty="0" err="1" smtClean="0"/>
              <a:t>te</a:t>
            </a:r>
            <a:r>
              <a:rPr lang="en-US" baseline="0" dirty="0" smtClean="0"/>
              <a:t> </a:t>
            </a:r>
            <a:r>
              <a:rPr lang="en-US" baseline="0" dirty="0" err="1" smtClean="0"/>
              <a:t>kunnen</a:t>
            </a:r>
            <a:r>
              <a:rPr lang="en-US" baseline="0" dirty="0" smtClean="0"/>
              <a:t> </a:t>
            </a:r>
            <a:r>
              <a:rPr lang="en-US" baseline="0" dirty="0" err="1" smtClean="0"/>
              <a:t>plannen</a:t>
            </a:r>
            <a:r>
              <a:rPr lang="en-US" baseline="0" dirty="0" smtClean="0"/>
              <a:t> en </a:t>
            </a:r>
            <a:r>
              <a:rPr lang="en-US" baseline="0" dirty="0" err="1" smtClean="0"/>
              <a:t>bijvoorbeeld</a:t>
            </a:r>
            <a:r>
              <a:rPr lang="en-US" baseline="0" dirty="0" smtClean="0"/>
              <a:t> </a:t>
            </a:r>
            <a:r>
              <a:rPr lang="en-US" baseline="0" dirty="0" err="1" smtClean="0"/>
              <a:t>een</a:t>
            </a:r>
            <a:r>
              <a:rPr lang="en-US" baseline="0" dirty="0" smtClean="0"/>
              <a:t> </a:t>
            </a:r>
            <a:r>
              <a:rPr lang="en-US" baseline="0" dirty="0" err="1" smtClean="0"/>
              <a:t>functie</a:t>
            </a:r>
            <a:r>
              <a:rPr lang="en-US" baseline="0" dirty="0" smtClean="0"/>
              <a:t> </a:t>
            </a:r>
            <a:r>
              <a:rPr lang="en-US" baseline="0" dirty="0" err="1" smtClean="0"/>
              <a:t>waarmee</a:t>
            </a:r>
            <a:r>
              <a:rPr lang="en-US" baseline="0" dirty="0" smtClean="0"/>
              <a:t> </a:t>
            </a:r>
            <a:r>
              <a:rPr lang="en-US" baseline="0" dirty="0" err="1" smtClean="0"/>
              <a:t>schoonmaakroosters</a:t>
            </a:r>
            <a:r>
              <a:rPr lang="en-US" baseline="0" dirty="0" smtClean="0"/>
              <a:t> </a:t>
            </a:r>
            <a:r>
              <a:rPr lang="en-US" baseline="0" dirty="0" err="1" smtClean="0"/>
              <a:t>gemaakt</a:t>
            </a:r>
            <a:r>
              <a:rPr lang="en-US" baseline="0" dirty="0" smtClean="0"/>
              <a:t> </a:t>
            </a:r>
            <a:r>
              <a:rPr lang="en-US" baseline="0" dirty="0" err="1" smtClean="0"/>
              <a:t>kunnen</a:t>
            </a:r>
            <a:r>
              <a:rPr lang="en-US" baseline="0" dirty="0" smtClean="0"/>
              <a:t> </a:t>
            </a:r>
            <a:r>
              <a:rPr lang="en-US" baseline="0" dirty="0" err="1" smtClean="0"/>
              <a:t>worden</a:t>
            </a:r>
            <a:r>
              <a:rPr lang="en-US" baseline="0" dirty="0" smtClean="0"/>
              <a:t>. </a:t>
            </a:r>
            <a:r>
              <a:rPr lang="en-US" baseline="0" dirty="0" err="1" smtClean="0"/>
              <a:t>Uiteindelijk</a:t>
            </a:r>
            <a:r>
              <a:rPr lang="en-US" baseline="0" dirty="0" smtClean="0"/>
              <a:t> </a:t>
            </a:r>
            <a:r>
              <a:rPr lang="en-US" baseline="0" dirty="0" err="1" smtClean="0"/>
              <a:t>willen</a:t>
            </a:r>
            <a:r>
              <a:rPr lang="en-US" baseline="0" dirty="0" smtClean="0"/>
              <a:t> we </a:t>
            </a:r>
            <a:r>
              <a:rPr lang="en-US" baseline="0" dirty="0" err="1" smtClean="0"/>
              <a:t>hiermee</a:t>
            </a:r>
            <a:r>
              <a:rPr lang="en-US" baseline="0" dirty="0" smtClean="0"/>
              <a:t> </a:t>
            </a:r>
            <a:r>
              <a:rPr lang="en-US" baseline="0" dirty="0" err="1" smtClean="0"/>
              <a:t>een</a:t>
            </a:r>
            <a:r>
              <a:rPr lang="en-US" baseline="0" dirty="0" smtClean="0"/>
              <a:t> platform </a:t>
            </a:r>
            <a:r>
              <a:rPr lang="en-US" baseline="0" dirty="0" err="1" smtClean="0"/>
              <a:t>opzetten</a:t>
            </a:r>
            <a:r>
              <a:rPr lang="en-US" baseline="0" dirty="0" smtClean="0"/>
              <a:t> die de </a:t>
            </a:r>
            <a:r>
              <a:rPr lang="en-US" baseline="0" dirty="0" err="1" smtClean="0"/>
              <a:t>communicatie</a:t>
            </a:r>
            <a:r>
              <a:rPr lang="en-US" baseline="0" dirty="0" smtClean="0"/>
              <a:t> in </a:t>
            </a:r>
            <a:r>
              <a:rPr lang="en-US" baseline="0" dirty="0" err="1" smtClean="0"/>
              <a:t>studentenhuizen</a:t>
            </a:r>
            <a:r>
              <a:rPr lang="en-US" baseline="0" dirty="0" smtClean="0"/>
              <a:t> </a:t>
            </a:r>
            <a:r>
              <a:rPr lang="en-US" baseline="0" dirty="0" err="1" smtClean="0"/>
              <a:t>kan</a:t>
            </a:r>
            <a:r>
              <a:rPr lang="en-US" baseline="0" dirty="0" smtClean="0"/>
              <a:t> </a:t>
            </a:r>
            <a:r>
              <a:rPr lang="en-US" baseline="0" dirty="0" err="1" smtClean="0"/>
              <a:t>afhandelen</a:t>
            </a:r>
            <a:r>
              <a:rPr lang="en-US" baseline="0" dirty="0" smtClean="0"/>
              <a:t>.</a:t>
            </a:r>
          </a:p>
          <a:p>
            <a:endParaRPr lang="en-US" baseline="0" dirty="0" smtClean="0"/>
          </a:p>
          <a:p>
            <a:r>
              <a:rPr lang="en-US" baseline="0" dirty="0" smtClean="0"/>
              <a:t>We </a:t>
            </a:r>
            <a:r>
              <a:rPr lang="en-US" baseline="0" dirty="0" err="1" smtClean="0"/>
              <a:t>onderscheiden</a:t>
            </a:r>
            <a:r>
              <a:rPr lang="en-US" baseline="0" dirty="0" smtClean="0"/>
              <a:t> </a:t>
            </a:r>
            <a:r>
              <a:rPr lang="en-US" baseline="0" dirty="0" err="1" smtClean="0"/>
              <a:t>ons</a:t>
            </a:r>
            <a:r>
              <a:rPr lang="en-US" baseline="0" dirty="0" smtClean="0"/>
              <a:t> </a:t>
            </a:r>
            <a:r>
              <a:rPr lang="en-US" baseline="0" dirty="0" err="1" smtClean="0"/>
              <a:t>hierbij</a:t>
            </a:r>
            <a:r>
              <a:rPr lang="en-US" baseline="0" dirty="0" smtClean="0"/>
              <a:t> door het </a:t>
            </a:r>
            <a:r>
              <a:rPr lang="en-US" baseline="0" dirty="0" err="1" smtClean="0"/>
              <a:t>bieden</a:t>
            </a:r>
            <a:r>
              <a:rPr lang="en-US" baseline="0" dirty="0" smtClean="0"/>
              <a:t> van </a:t>
            </a:r>
            <a:r>
              <a:rPr lang="en-US" baseline="0" dirty="0" err="1" smtClean="0"/>
              <a:t>gemak</a:t>
            </a:r>
            <a:r>
              <a:rPr lang="en-US" baseline="0" dirty="0" smtClean="0"/>
              <a:t>, </a:t>
            </a:r>
            <a:r>
              <a:rPr lang="en-US" baseline="0" dirty="0" err="1" smtClean="0"/>
              <a:t>compleetheid</a:t>
            </a:r>
            <a:r>
              <a:rPr lang="en-US" baseline="0" dirty="0" smtClean="0"/>
              <a:t> door de </a:t>
            </a:r>
            <a:r>
              <a:rPr lang="en-US" baseline="0" dirty="0" err="1" smtClean="0"/>
              <a:t>veelheid</a:t>
            </a:r>
            <a:r>
              <a:rPr lang="en-US" baseline="0" dirty="0" smtClean="0"/>
              <a:t> </a:t>
            </a:r>
            <a:r>
              <a:rPr lang="en-US" baseline="0" dirty="0" err="1" smtClean="0"/>
              <a:t>aan</a:t>
            </a:r>
            <a:r>
              <a:rPr lang="en-US" baseline="0" dirty="0" smtClean="0"/>
              <a:t> </a:t>
            </a:r>
            <a:r>
              <a:rPr lang="en-US" baseline="0" dirty="0" err="1" smtClean="0"/>
              <a:t>functionaliteiten</a:t>
            </a:r>
            <a:r>
              <a:rPr lang="en-US" baseline="0" dirty="0" smtClean="0"/>
              <a:t> en </a:t>
            </a:r>
            <a:r>
              <a:rPr lang="en-US" baseline="0" dirty="0" err="1" smtClean="0"/>
              <a:t>transparantie</a:t>
            </a:r>
            <a:r>
              <a:rPr lang="en-US" baseline="0" dirty="0" smtClean="0"/>
              <a:t> </a:t>
            </a:r>
            <a:r>
              <a:rPr lang="en-US" baseline="0" dirty="0" err="1" smtClean="0"/>
              <a:t>doordat</a:t>
            </a:r>
            <a:r>
              <a:rPr lang="en-US" baseline="0" dirty="0" smtClean="0"/>
              <a:t> </a:t>
            </a:r>
            <a:r>
              <a:rPr lang="en-US" baseline="0" dirty="0" err="1" smtClean="0"/>
              <a:t>iedereen</a:t>
            </a:r>
            <a:r>
              <a:rPr lang="en-US" baseline="0" dirty="0" smtClean="0"/>
              <a:t> </a:t>
            </a:r>
            <a:r>
              <a:rPr lang="en-US" baseline="0" dirty="0" err="1" smtClean="0"/>
              <a:t>binnen</a:t>
            </a:r>
            <a:r>
              <a:rPr lang="en-US" baseline="0" dirty="0" smtClean="0"/>
              <a:t> </a:t>
            </a:r>
            <a:r>
              <a:rPr lang="en-US" baseline="0" dirty="0" err="1" smtClean="0"/>
              <a:t>groepen</a:t>
            </a:r>
            <a:r>
              <a:rPr lang="en-US" baseline="0" dirty="0" smtClean="0"/>
              <a:t> </a:t>
            </a:r>
            <a:r>
              <a:rPr lang="en-US" baseline="0" dirty="0" err="1" smtClean="0"/>
              <a:t>inzage</a:t>
            </a:r>
            <a:r>
              <a:rPr lang="en-US" baseline="0" dirty="0" smtClean="0"/>
              <a:t> </a:t>
            </a:r>
            <a:r>
              <a:rPr lang="en-US" baseline="0" dirty="0" err="1" smtClean="0"/>
              <a:t>heeft</a:t>
            </a:r>
            <a:r>
              <a:rPr lang="en-US" baseline="0" dirty="0" smtClean="0"/>
              <a:t>.</a:t>
            </a:r>
          </a:p>
          <a:p>
            <a:endParaRPr lang="en-US" baseline="0" dirty="0" smtClean="0"/>
          </a:p>
          <a:p>
            <a:r>
              <a:rPr lang="en-US" baseline="0" dirty="0" err="1" smtClean="0"/>
              <a:t>Ons</a:t>
            </a:r>
            <a:r>
              <a:rPr lang="en-US" baseline="0" dirty="0" smtClean="0"/>
              <a:t> </a:t>
            </a:r>
            <a:r>
              <a:rPr lang="en-US" baseline="0" dirty="0" err="1" smtClean="0"/>
              <a:t>doel</a:t>
            </a:r>
            <a:r>
              <a:rPr lang="en-US" baseline="0" dirty="0" smtClean="0"/>
              <a:t> is </a:t>
            </a:r>
            <a:r>
              <a:rPr lang="en-US" baseline="0" dirty="0" err="1" smtClean="0"/>
              <a:t>om</a:t>
            </a:r>
            <a:r>
              <a:rPr lang="en-US" baseline="0" dirty="0" smtClean="0"/>
              <a:t> het platform </a:t>
            </a:r>
            <a:r>
              <a:rPr lang="en-US" baseline="0" dirty="0" err="1" smtClean="0"/>
              <a:t>voor</a:t>
            </a:r>
            <a:r>
              <a:rPr lang="en-US" baseline="0" dirty="0" smtClean="0"/>
              <a:t> de </a:t>
            </a:r>
            <a:r>
              <a:rPr lang="en-US" baseline="0" dirty="0" err="1" smtClean="0"/>
              <a:t>uitwonende</a:t>
            </a:r>
            <a:r>
              <a:rPr lang="en-US" baseline="0" dirty="0" smtClean="0"/>
              <a:t> student </a:t>
            </a:r>
            <a:r>
              <a:rPr lang="en-US" baseline="0" dirty="0" err="1" smtClean="0"/>
              <a:t>te</a:t>
            </a:r>
            <a:r>
              <a:rPr lang="en-US" baseline="0" dirty="0" smtClean="0"/>
              <a:t> </a:t>
            </a:r>
            <a:r>
              <a:rPr lang="en-US" baseline="0" dirty="0" err="1" smtClean="0"/>
              <a:t>worden</a:t>
            </a:r>
            <a:r>
              <a:rPr lang="en-US" baseline="0" dirty="0" smtClean="0"/>
              <a:t>.</a:t>
            </a:r>
          </a:p>
          <a:p>
            <a:endParaRPr lang="en-US" baseline="0" dirty="0" smtClean="0"/>
          </a:p>
          <a:p>
            <a:r>
              <a:rPr lang="en-US" baseline="0" dirty="0" err="1" smtClean="0"/>
              <a:t>Doel</a:t>
            </a:r>
            <a:r>
              <a:rPr lang="en-US" baseline="0" dirty="0" smtClean="0"/>
              <a:t> van </a:t>
            </a:r>
            <a:r>
              <a:rPr lang="en-US" baseline="0" dirty="0" err="1" smtClean="0"/>
              <a:t>dit</a:t>
            </a:r>
            <a:r>
              <a:rPr lang="en-US" baseline="0" dirty="0" smtClean="0"/>
              <a:t> </a:t>
            </a:r>
            <a:r>
              <a:rPr lang="en-US" baseline="0" dirty="0" err="1" smtClean="0"/>
              <a:t>gesprek</a:t>
            </a:r>
            <a:r>
              <a:rPr lang="en-US" baseline="0" dirty="0" smtClean="0"/>
              <a:t> is </a:t>
            </a:r>
            <a:r>
              <a:rPr lang="en-US" baseline="0" dirty="0" err="1" smtClean="0"/>
              <a:t>om</a:t>
            </a:r>
            <a:r>
              <a:rPr lang="en-US" baseline="0" dirty="0" smtClean="0"/>
              <a:t> </a:t>
            </a:r>
            <a:r>
              <a:rPr lang="en-US" baseline="0" dirty="0" err="1" smtClean="0"/>
              <a:t>onze</a:t>
            </a:r>
            <a:r>
              <a:rPr lang="en-US" baseline="0" dirty="0" smtClean="0"/>
              <a:t> website en het </a:t>
            </a:r>
            <a:r>
              <a:rPr lang="en-US" baseline="0" dirty="0" err="1" smtClean="0"/>
              <a:t>idee</a:t>
            </a:r>
            <a:r>
              <a:rPr lang="en-US" baseline="0" dirty="0" smtClean="0"/>
              <a:t> </a:t>
            </a:r>
            <a:r>
              <a:rPr lang="en-US" baseline="0" dirty="0" err="1" smtClean="0"/>
              <a:t>erachter</a:t>
            </a:r>
            <a:r>
              <a:rPr lang="en-US" baseline="0" dirty="0" smtClean="0"/>
              <a:t> </a:t>
            </a:r>
            <a:r>
              <a:rPr lang="en-US" baseline="0" dirty="0" err="1" smtClean="0"/>
              <a:t>bekend</a:t>
            </a:r>
            <a:r>
              <a:rPr lang="en-US" baseline="0" dirty="0" smtClean="0"/>
              <a:t> </a:t>
            </a:r>
            <a:r>
              <a:rPr lang="en-US" baseline="0" dirty="0" err="1" smtClean="0"/>
              <a:t>te</a:t>
            </a:r>
            <a:r>
              <a:rPr lang="en-US" baseline="0" dirty="0" smtClean="0"/>
              <a:t> </a:t>
            </a:r>
            <a:r>
              <a:rPr lang="en-US" baseline="0" dirty="0" err="1" smtClean="0"/>
              <a:t>maken</a:t>
            </a:r>
            <a:r>
              <a:rPr lang="en-US" baseline="0" dirty="0" smtClean="0"/>
              <a:t>. </a:t>
            </a:r>
            <a:r>
              <a:rPr lang="en-US" baseline="0" dirty="0" err="1" smtClean="0"/>
              <a:t>Daarbij</a:t>
            </a:r>
            <a:r>
              <a:rPr lang="en-US" baseline="0" dirty="0" smtClean="0"/>
              <a:t> </a:t>
            </a:r>
            <a:r>
              <a:rPr lang="en-US" baseline="0" dirty="0" err="1" smtClean="0"/>
              <a:t>onze</a:t>
            </a:r>
            <a:r>
              <a:rPr lang="en-US" baseline="0" dirty="0" smtClean="0"/>
              <a:t> </a:t>
            </a:r>
            <a:r>
              <a:rPr lang="en-US" baseline="0" dirty="0" err="1" smtClean="0"/>
              <a:t>visie</a:t>
            </a:r>
            <a:r>
              <a:rPr lang="en-US" baseline="0" dirty="0" smtClean="0"/>
              <a:t> op </a:t>
            </a:r>
            <a:r>
              <a:rPr lang="en-US" baseline="0" dirty="0" err="1" smtClean="0"/>
              <a:t>een</a:t>
            </a:r>
            <a:r>
              <a:rPr lang="en-US" baseline="0" dirty="0" smtClean="0"/>
              <a:t> </a:t>
            </a:r>
            <a:r>
              <a:rPr lang="en-US" baseline="0" dirty="0" err="1" smtClean="0"/>
              <a:t>eventuele</a:t>
            </a:r>
            <a:r>
              <a:rPr lang="en-US" baseline="0" dirty="0" smtClean="0"/>
              <a:t> </a:t>
            </a:r>
            <a:r>
              <a:rPr lang="en-US" baseline="0" dirty="0" err="1" smtClean="0"/>
              <a:t>samenwerking</a:t>
            </a:r>
            <a:r>
              <a:rPr lang="en-US" baseline="0" dirty="0" smtClean="0"/>
              <a:t> </a:t>
            </a:r>
            <a:r>
              <a:rPr lang="en-US" baseline="0" dirty="0" err="1" smtClean="0"/>
              <a:t>geven</a:t>
            </a:r>
            <a:r>
              <a:rPr lang="en-US" baseline="0" dirty="0" smtClean="0"/>
              <a:t>.</a:t>
            </a:r>
          </a:p>
        </p:txBody>
      </p:sp>
      <p:sp>
        <p:nvSpPr>
          <p:cNvPr id="4" name="Tijdelijke aanduiding voor dianummer 3"/>
          <p:cNvSpPr>
            <a:spLocks noGrp="1"/>
          </p:cNvSpPr>
          <p:nvPr>
            <p:ph type="sldNum" sz="quarter" idx="10"/>
          </p:nvPr>
        </p:nvSpPr>
        <p:spPr/>
        <p:txBody>
          <a:bodyPr/>
          <a:lstStyle/>
          <a:p>
            <a:fld id="{AF03166D-E9E9-4D07-A20F-D84EA4C8AF38}" type="slidenum">
              <a:rPr lang="en-US" smtClean="0"/>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r>
              <a:rPr lang="en-US" dirty="0" smtClean="0"/>
              <a:t>We </a:t>
            </a:r>
            <a:r>
              <a:rPr lang="en-US" dirty="0" err="1" smtClean="0"/>
              <a:t>zijn</a:t>
            </a:r>
            <a:r>
              <a:rPr lang="en-US" baseline="0" dirty="0" smtClean="0"/>
              <a:t> </a:t>
            </a:r>
            <a:r>
              <a:rPr lang="en-US" baseline="0" dirty="0" err="1" smtClean="0"/>
              <a:t>februari</a:t>
            </a:r>
            <a:r>
              <a:rPr lang="en-US" baseline="0" dirty="0" smtClean="0"/>
              <a:t> 2010 </a:t>
            </a:r>
            <a:r>
              <a:rPr lang="en-US" baseline="0" dirty="0" err="1" smtClean="0"/>
              <a:t>gelanceerd</a:t>
            </a:r>
            <a:r>
              <a:rPr lang="en-US" baseline="0" dirty="0" smtClean="0"/>
              <a:t>. </a:t>
            </a:r>
            <a:r>
              <a:rPr lang="en-US" baseline="0" dirty="0" err="1" smtClean="0"/>
              <a:t>Hierbij</a:t>
            </a:r>
            <a:r>
              <a:rPr lang="en-US" baseline="0" dirty="0" smtClean="0"/>
              <a:t> </a:t>
            </a:r>
            <a:r>
              <a:rPr lang="en-US" baseline="0" dirty="0" err="1" smtClean="0"/>
              <a:t>hebben</a:t>
            </a:r>
            <a:r>
              <a:rPr lang="en-US" baseline="0" dirty="0" smtClean="0"/>
              <a:t> we de focus </a:t>
            </a:r>
            <a:r>
              <a:rPr lang="en-US" baseline="0" dirty="0" err="1" smtClean="0"/>
              <a:t>gelegd</a:t>
            </a:r>
            <a:r>
              <a:rPr lang="en-US" baseline="0" dirty="0" smtClean="0"/>
              <a:t> op de </a:t>
            </a:r>
            <a:r>
              <a:rPr lang="en-US" baseline="0" dirty="0" err="1" smtClean="0"/>
              <a:t>financiele</a:t>
            </a:r>
            <a:r>
              <a:rPr lang="en-US" baseline="0" dirty="0" smtClean="0"/>
              <a:t> </a:t>
            </a:r>
            <a:r>
              <a:rPr lang="en-US" baseline="0" dirty="0" err="1" smtClean="0"/>
              <a:t>functies</a:t>
            </a:r>
            <a:r>
              <a:rPr lang="en-US" baseline="0" dirty="0" smtClean="0"/>
              <a:t> die </a:t>
            </a:r>
            <a:r>
              <a:rPr lang="en-US" baseline="0" dirty="0" err="1" smtClean="0"/>
              <a:t>binnen</a:t>
            </a:r>
            <a:r>
              <a:rPr lang="en-US" baseline="0" dirty="0" smtClean="0"/>
              <a:t> </a:t>
            </a:r>
            <a:r>
              <a:rPr lang="en-US" baseline="0" dirty="0" err="1" smtClean="0"/>
              <a:t>groepen</a:t>
            </a:r>
            <a:r>
              <a:rPr lang="en-US" baseline="0" dirty="0" smtClean="0"/>
              <a:t> het </a:t>
            </a:r>
            <a:r>
              <a:rPr lang="en-US" baseline="0" dirty="0" err="1" smtClean="0"/>
              <a:t>meest</a:t>
            </a:r>
            <a:r>
              <a:rPr lang="en-US" baseline="0" dirty="0" smtClean="0"/>
              <a:t> </a:t>
            </a:r>
            <a:r>
              <a:rPr lang="en-US" baseline="0" dirty="0" err="1" smtClean="0"/>
              <a:t>belangrijk</a:t>
            </a:r>
            <a:r>
              <a:rPr lang="en-US" baseline="0" dirty="0" smtClean="0"/>
              <a:t> </a:t>
            </a:r>
            <a:r>
              <a:rPr lang="en-US" baseline="0" dirty="0" err="1" smtClean="0"/>
              <a:t>zijn</a:t>
            </a:r>
            <a:r>
              <a:rPr lang="en-US" baseline="0" dirty="0" smtClean="0"/>
              <a:t>. </a:t>
            </a:r>
            <a:r>
              <a:rPr lang="en-US" baseline="0" dirty="0" err="1" smtClean="0"/>
              <a:t>Dit</a:t>
            </a:r>
            <a:r>
              <a:rPr lang="en-US" baseline="0" dirty="0" smtClean="0"/>
              <a:t> </a:t>
            </a:r>
            <a:r>
              <a:rPr lang="en-US" baseline="0" dirty="0" err="1" smtClean="0"/>
              <a:t>ook</a:t>
            </a:r>
            <a:r>
              <a:rPr lang="en-US" baseline="0" dirty="0" smtClean="0"/>
              <a:t> </a:t>
            </a:r>
            <a:r>
              <a:rPr lang="en-US" baseline="0" dirty="0" err="1" smtClean="0"/>
              <a:t>om</a:t>
            </a:r>
            <a:r>
              <a:rPr lang="en-US" baseline="0" dirty="0" smtClean="0"/>
              <a:t> nu al </a:t>
            </a:r>
            <a:r>
              <a:rPr lang="en-US" baseline="0" dirty="0" err="1" smtClean="0"/>
              <a:t>bekendheid</a:t>
            </a:r>
            <a:r>
              <a:rPr lang="en-US" baseline="0" dirty="0" smtClean="0"/>
              <a:t> </a:t>
            </a:r>
            <a:r>
              <a:rPr lang="en-US" baseline="0" dirty="0" err="1" smtClean="0"/>
              <a:t>te</a:t>
            </a:r>
            <a:r>
              <a:rPr lang="en-US" baseline="0" dirty="0" smtClean="0"/>
              <a:t> </a:t>
            </a:r>
            <a:r>
              <a:rPr lang="en-US" baseline="0" dirty="0" err="1" smtClean="0"/>
              <a:t>krijgen</a:t>
            </a:r>
            <a:r>
              <a:rPr lang="en-US" baseline="0" dirty="0" smtClean="0"/>
              <a:t> en </a:t>
            </a:r>
            <a:r>
              <a:rPr lang="en-US" baseline="0" dirty="0" err="1" smtClean="0"/>
              <a:t>een</a:t>
            </a:r>
            <a:r>
              <a:rPr lang="en-US" baseline="0" dirty="0" smtClean="0"/>
              <a:t> </a:t>
            </a:r>
            <a:r>
              <a:rPr lang="en-US" baseline="0" dirty="0" err="1" smtClean="0"/>
              <a:t>idee</a:t>
            </a:r>
            <a:r>
              <a:rPr lang="en-US" baseline="0" dirty="0" smtClean="0"/>
              <a:t> </a:t>
            </a:r>
            <a:r>
              <a:rPr lang="en-US" baseline="0" dirty="0" err="1" smtClean="0"/>
              <a:t>te</a:t>
            </a:r>
            <a:r>
              <a:rPr lang="en-US" baseline="0" dirty="0" smtClean="0"/>
              <a:t> </a:t>
            </a:r>
            <a:r>
              <a:rPr lang="en-US" baseline="0" dirty="0" err="1" smtClean="0"/>
              <a:t>krijgen</a:t>
            </a:r>
            <a:r>
              <a:rPr lang="en-US" baseline="0" dirty="0" smtClean="0"/>
              <a:t> van de </a:t>
            </a:r>
            <a:r>
              <a:rPr lang="en-US" baseline="0" dirty="0" err="1" smtClean="0"/>
              <a:t>vraag</a:t>
            </a:r>
            <a:r>
              <a:rPr lang="en-US" baseline="0" dirty="0" smtClean="0"/>
              <a:t> </a:t>
            </a:r>
            <a:r>
              <a:rPr lang="en-US" baseline="0" dirty="0" err="1" smtClean="0"/>
              <a:t>naar</a:t>
            </a:r>
            <a:r>
              <a:rPr lang="en-US" baseline="0" dirty="0" smtClean="0"/>
              <a:t> </a:t>
            </a:r>
            <a:r>
              <a:rPr lang="en-US" baseline="0" dirty="0" err="1" smtClean="0"/>
              <a:t>onze</a:t>
            </a:r>
            <a:r>
              <a:rPr lang="en-US" baseline="0" dirty="0" smtClean="0"/>
              <a:t> </a:t>
            </a:r>
            <a:r>
              <a:rPr lang="en-US" baseline="0" dirty="0" err="1" smtClean="0"/>
              <a:t>diensten</a:t>
            </a:r>
            <a:r>
              <a:rPr lang="en-US" baseline="0" dirty="0" smtClean="0"/>
              <a:t> </a:t>
            </a:r>
            <a:r>
              <a:rPr lang="en-US" baseline="0" dirty="0" err="1" smtClean="0"/>
              <a:t>te</a:t>
            </a:r>
            <a:r>
              <a:rPr lang="en-US" baseline="0" dirty="0" smtClean="0"/>
              <a:t> </a:t>
            </a:r>
            <a:r>
              <a:rPr lang="en-US" baseline="0" dirty="0" err="1" smtClean="0"/>
              <a:t>peilen</a:t>
            </a:r>
            <a:r>
              <a:rPr lang="en-US" baseline="0" dirty="0" smtClean="0"/>
              <a:t>. </a:t>
            </a:r>
            <a:r>
              <a:rPr lang="en-US" baseline="0" dirty="0" err="1" smtClean="0"/>
              <a:t>Hier</a:t>
            </a:r>
            <a:r>
              <a:rPr lang="en-US" baseline="0" dirty="0" smtClean="0"/>
              <a:t> </a:t>
            </a:r>
            <a:r>
              <a:rPr lang="en-US" baseline="0" dirty="0" err="1" smtClean="0"/>
              <a:t>zie</a:t>
            </a:r>
            <a:r>
              <a:rPr lang="en-US" baseline="0" dirty="0" smtClean="0"/>
              <a:t> je </a:t>
            </a:r>
            <a:r>
              <a:rPr lang="en-US" baseline="0" dirty="0" err="1" smtClean="0"/>
              <a:t>een</a:t>
            </a:r>
            <a:r>
              <a:rPr lang="en-US" baseline="0" dirty="0" smtClean="0"/>
              <a:t> </a:t>
            </a:r>
            <a:r>
              <a:rPr lang="en-US" baseline="0" dirty="0" err="1" smtClean="0"/>
              <a:t>overzicht</a:t>
            </a:r>
            <a:r>
              <a:rPr lang="en-US" baseline="0" dirty="0" smtClean="0"/>
              <a:t> van de </a:t>
            </a:r>
            <a:r>
              <a:rPr lang="en-US" baseline="0" dirty="0" err="1" smtClean="0"/>
              <a:t>aanmeldingen</a:t>
            </a:r>
            <a:r>
              <a:rPr lang="en-US" baseline="0" dirty="0" smtClean="0"/>
              <a:t> van </a:t>
            </a:r>
            <a:r>
              <a:rPr lang="en-US" baseline="0" dirty="0" err="1" smtClean="0"/>
              <a:t>februari</a:t>
            </a:r>
            <a:r>
              <a:rPr lang="en-US" baseline="0" dirty="0" smtClean="0"/>
              <a:t> tot nu toe.</a:t>
            </a:r>
            <a:endParaRPr lang="en-US" dirty="0"/>
          </a:p>
        </p:txBody>
      </p:sp>
      <p:sp>
        <p:nvSpPr>
          <p:cNvPr id="4" name="Tijdelijke aanduiding voor dianummer 3"/>
          <p:cNvSpPr>
            <a:spLocks noGrp="1"/>
          </p:cNvSpPr>
          <p:nvPr>
            <p:ph type="sldNum" sz="quarter" idx="10"/>
          </p:nvPr>
        </p:nvSpPr>
        <p:spPr/>
        <p:txBody>
          <a:bodyPr/>
          <a:lstStyle/>
          <a:p>
            <a:fld id="{AF03166D-E9E9-4D07-A20F-D84EA4C8AF38}"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dirty="0"/>
          </a:p>
        </p:txBody>
      </p:sp>
      <p:sp>
        <p:nvSpPr>
          <p:cNvPr id="4" name="Tijdelijke aanduiding voor dianummer 3"/>
          <p:cNvSpPr>
            <a:spLocks noGrp="1"/>
          </p:cNvSpPr>
          <p:nvPr>
            <p:ph type="sldNum" sz="quarter" idx="10"/>
          </p:nvPr>
        </p:nvSpPr>
        <p:spPr/>
        <p:txBody>
          <a:bodyPr/>
          <a:lstStyle/>
          <a:p>
            <a:fld id="{AF03166D-E9E9-4D07-A20F-D84EA4C8AF38}"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dirty="0" smtClean="0"/>
          </a:p>
        </p:txBody>
      </p:sp>
      <p:sp>
        <p:nvSpPr>
          <p:cNvPr id="4" name="Tijdelijke aanduiding voor dianummer 3"/>
          <p:cNvSpPr>
            <a:spLocks noGrp="1"/>
          </p:cNvSpPr>
          <p:nvPr>
            <p:ph type="sldNum" sz="quarter" idx="10"/>
          </p:nvPr>
        </p:nvSpPr>
        <p:spPr/>
        <p:txBody>
          <a:bodyPr/>
          <a:lstStyle/>
          <a:p>
            <a:fld id="{AF03166D-E9E9-4D07-A20F-D84EA4C8AF3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en-US" dirty="0" smtClean="0"/>
          </a:p>
        </p:txBody>
      </p:sp>
      <p:sp>
        <p:nvSpPr>
          <p:cNvPr id="4" name="Tijdelijke aanduiding voor dianummer 3"/>
          <p:cNvSpPr>
            <a:spLocks noGrp="1"/>
          </p:cNvSpPr>
          <p:nvPr>
            <p:ph type="sldNum" sz="quarter" idx="10"/>
          </p:nvPr>
        </p:nvSpPr>
        <p:spPr/>
        <p:txBody>
          <a:bodyPr/>
          <a:lstStyle/>
          <a:p>
            <a:fld id="{AF03166D-E9E9-4D07-A20F-D84EA4C8AF38}" type="slidenum">
              <a:rPr lang="en-US" smtClean="0"/>
              <a:pPr/>
              <a:t>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10" name="Rechthoekige driehoek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el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nl-NL" smtClean="0"/>
              <a:t>Klik om de stijl te bewerken</a:t>
            </a:r>
            <a:endParaRPr kumimoji="0" lang="en-US"/>
          </a:p>
        </p:txBody>
      </p:sp>
      <p:sp>
        <p:nvSpPr>
          <p:cNvPr id="17" name="Ondertitel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nl-NL" smtClean="0"/>
              <a:t>Klik om het opmaakprofiel van de modelondertitel te bewerken</a:t>
            </a:r>
            <a:endParaRPr kumimoji="0" lang="en-US"/>
          </a:p>
        </p:txBody>
      </p:sp>
      <p:grpSp>
        <p:nvGrpSpPr>
          <p:cNvPr id="2" name="Groep 1"/>
          <p:cNvGrpSpPr/>
          <p:nvPr/>
        </p:nvGrpSpPr>
        <p:grpSpPr>
          <a:xfrm>
            <a:off x="-3765" y="4953000"/>
            <a:ext cx="9147765" cy="1912088"/>
            <a:chOff x="-3765" y="4832896"/>
            <a:chExt cx="9147765" cy="2032192"/>
          </a:xfrm>
        </p:grpSpPr>
        <p:sp>
          <p:nvSpPr>
            <p:cNvPr id="7" name="Vrije v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Vrije v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Vrije v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Rechte verbindingslijn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Tijdelijke aanduiding voor datum 29"/>
          <p:cNvSpPr>
            <a:spLocks noGrp="1"/>
          </p:cNvSpPr>
          <p:nvPr>
            <p:ph type="dt" sz="half" idx="10"/>
          </p:nvPr>
        </p:nvSpPr>
        <p:spPr/>
        <p:txBody>
          <a:bodyPr/>
          <a:lstStyle>
            <a:lvl1pPr>
              <a:defRPr>
                <a:solidFill>
                  <a:srgbClr val="FFFFFF"/>
                </a:solidFill>
              </a:defRPr>
            </a:lvl1pPr>
            <a:extLst/>
          </a:lstStyle>
          <a:p>
            <a:fld id="{9585932B-E8A2-47A9-AF18-20B0ED376204}" type="datetimeFigureOut">
              <a:rPr lang="en-US" smtClean="0"/>
              <a:pPr/>
              <a:t>6/13/2010</a:t>
            </a:fld>
            <a:endParaRPr lang="en-US"/>
          </a:p>
        </p:txBody>
      </p:sp>
      <p:sp>
        <p:nvSpPr>
          <p:cNvPr id="19" name="Tijdelijke aanduiding voor voettekst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Tijdelijke aanduiding voor dianummer 26"/>
          <p:cNvSpPr>
            <a:spLocks noGrp="1"/>
          </p:cNvSpPr>
          <p:nvPr>
            <p:ph type="sldNum" sz="quarter" idx="12"/>
          </p:nvPr>
        </p:nvSpPr>
        <p:spPr/>
        <p:txBody>
          <a:bodyPr/>
          <a:lstStyle>
            <a:lvl1pPr>
              <a:defRPr>
                <a:solidFill>
                  <a:srgbClr val="FFFFFF"/>
                </a:solidFill>
              </a:defRPr>
            </a:lvl1pPr>
            <a:extLst/>
          </a:lstStyle>
          <a:p>
            <a:fld id="{22140045-D673-4570-8E57-347197E710A3}"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1481329"/>
            <a:ext cx="8229600" cy="4386071"/>
          </a:xfrm>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9585932B-E8A2-47A9-AF18-20B0ED376204}" type="datetimeFigureOut">
              <a:rPr lang="en-US" smtClean="0"/>
              <a:pPr/>
              <a:t>6/13/2010</a:t>
            </a:fld>
            <a:endParaRPr lang="en-US"/>
          </a:p>
        </p:txBody>
      </p:sp>
      <p:sp>
        <p:nvSpPr>
          <p:cNvPr id="5" name="Tijdelijke aanduiding voor voettekst 4"/>
          <p:cNvSpPr>
            <a:spLocks noGrp="1"/>
          </p:cNvSpPr>
          <p:nvPr>
            <p:ph type="ftr" sz="quarter" idx="11"/>
          </p:nvPr>
        </p:nvSpPr>
        <p:spPr/>
        <p:txBody>
          <a:bodyPr/>
          <a:lstStyle>
            <a:extLst/>
          </a:lstStyle>
          <a:p>
            <a:endParaRPr lang="en-US"/>
          </a:p>
        </p:txBody>
      </p:sp>
      <p:sp>
        <p:nvSpPr>
          <p:cNvPr id="6" name="Tijdelijke aanduiding voor dianummer 5"/>
          <p:cNvSpPr>
            <a:spLocks noGrp="1"/>
          </p:cNvSpPr>
          <p:nvPr>
            <p:ph type="sldNum" sz="quarter" idx="12"/>
          </p:nvPr>
        </p:nvSpPr>
        <p:spPr/>
        <p:txBody>
          <a:bodyPr/>
          <a:lstStyle>
            <a:extLst/>
          </a:lstStyle>
          <a:p>
            <a:fld id="{22140045-D673-4570-8E57-347197E710A3}"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844013" y="274640"/>
            <a:ext cx="1777470" cy="5592761"/>
          </a:xfrm>
        </p:spPr>
        <p:txBody>
          <a:bodyPr vert="eaVert"/>
          <a:lstStyle>
            <a:extLst/>
          </a:lstStyle>
          <a:p>
            <a:r>
              <a:rPr kumimoji="0" lang="nl-NL" smtClean="0"/>
              <a:t>Klik om de stijl te bewerken</a:t>
            </a:r>
            <a:endParaRPr kumimoji="0" lang="en-US"/>
          </a:p>
        </p:txBody>
      </p:sp>
      <p:sp>
        <p:nvSpPr>
          <p:cNvPr id="3" name="Tijdelijke aanduiding voor verticale tekst 2"/>
          <p:cNvSpPr>
            <a:spLocks noGrp="1"/>
          </p:cNvSpPr>
          <p:nvPr>
            <p:ph type="body" orient="vert" idx="1"/>
          </p:nvPr>
        </p:nvSpPr>
        <p:spPr>
          <a:xfrm>
            <a:off x="457200" y="274641"/>
            <a:ext cx="6324600" cy="5592760"/>
          </a:xfrm>
        </p:spPr>
        <p:txBody>
          <a:bodyPr vert="eaVert"/>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9585932B-E8A2-47A9-AF18-20B0ED376204}" type="datetimeFigureOut">
              <a:rPr lang="en-US" smtClean="0"/>
              <a:pPr/>
              <a:t>6/13/2010</a:t>
            </a:fld>
            <a:endParaRPr lang="en-US"/>
          </a:p>
        </p:txBody>
      </p:sp>
      <p:sp>
        <p:nvSpPr>
          <p:cNvPr id="5" name="Tijdelijke aanduiding voor voettekst 4"/>
          <p:cNvSpPr>
            <a:spLocks noGrp="1"/>
          </p:cNvSpPr>
          <p:nvPr>
            <p:ph type="ftr" sz="quarter" idx="11"/>
          </p:nvPr>
        </p:nvSpPr>
        <p:spPr/>
        <p:txBody>
          <a:bodyPr/>
          <a:lstStyle>
            <a:extLst/>
          </a:lstStyle>
          <a:p>
            <a:endParaRPr lang="en-US"/>
          </a:p>
        </p:txBody>
      </p:sp>
      <p:sp>
        <p:nvSpPr>
          <p:cNvPr id="6" name="Tijdelijke aanduiding voor dianummer 5"/>
          <p:cNvSpPr>
            <a:spLocks noGrp="1"/>
          </p:cNvSpPr>
          <p:nvPr>
            <p:ph type="sldNum" sz="quarter" idx="12"/>
          </p:nvPr>
        </p:nvSpPr>
        <p:spPr/>
        <p:txBody>
          <a:bodyPr/>
          <a:lstStyle>
            <a:extLst/>
          </a:lstStyle>
          <a:p>
            <a:fld id="{22140045-D673-4570-8E57-347197E710A3}"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lstStyle>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datum 3"/>
          <p:cNvSpPr>
            <a:spLocks noGrp="1"/>
          </p:cNvSpPr>
          <p:nvPr>
            <p:ph type="dt" sz="half" idx="10"/>
          </p:nvPr>
        </p:nvSpPr>
        <p:spPr/>
        <p:txBody>
          <a:bodyPr/>
          <a:lstStyle>
            <a:extLst/>
          </a:lstStyle>
          <a:p>
            <a:fld id="{9585932B-E8A2-47A9-AF18-20B0ED376204}" type="datetimeFigureOut">
              <a:rPr lang="en-US" smtClean="0"/>
              <a:pPr/>
              <a:t>6/13/2010</a:t>
            </a:fld>
            <a:endParaRPr lang="en-US"/>
          </a:p>
        </p:txBody>
      </p:sp>
      <p:sp>
        <p:nvSpPr>
          <p:cNvPr id="5" name="Tijdelijke aanduiding voor voettekst 4"/>
          <p:cNvSpPr>
            <a:spLocks noGrp="1"/>
          </p:cNvSpPr>
          <p:nvPr>
            <p:ph type="ftr" sz="quarter" idx="11"/>
          </p:nvPr>
        </p:nvSpPr>
        <p:spPr/>
        <p:txBody>
          <a:bodyPr/>
          <a:lstStyle>
            <a:extLst/>
          </a:lstStyle>
          <a:p>
            <a:endParaRPr lang="en-US"/>
          </a:p>
        </p:txBody>
      </p:sp>
      <p:sp>
        <p:nvSpPr>
          <p:cNvPr id="6" name="Tijdelijke aanduiding voor dianummer 5"/>
          <p:cNvSpPr>
            <a:spLocks noGrp="1"/>
          </p:cNvSpPr>
          <p:nvPr>
            <p:ph type="sldNum" sz="quarter" idx="12"/>
          </p:nvPr>
        </p:nvSpPr>
        <p:spPr/>
        <p:txBody>
          <a:bodyPr/>
          <a:lstStyle>
            <a:extLst/>
          </a:lstStyle>
          <a:p>
            <a:fld id="{22140045-D673-4570-8E57-347197E710A3}" type="slidenum">
              <a:rPr lang="en-US" smtClean="0"/>
              <a:pPr/>
              <a:t>‹nr.›</a:t>
            </a:fld>
            <a:endParaRPr lang="en-US"/>
          </a:p>
        </p:txBody>
      </p:sp>
      <p:sp>
        <p:nvSpPr>
          <p:cNvPr id="7" name="Titel 6"/>
          <p:cNvSpPr>
            <a:spLocks noGrp="1"/>
          </p:cNvSpPr>
          <p:nvPr>
            <p:ph type="title"/>
          </p:nvPr>
        </p:nvSpPr>
        <p:spPr/>
        <p:txBody>
          <a:bodyPr rtlCol="0"/>
          <a:lstStyle>
            <a:extLst/>
          </a:lstStyle>
          <a:p>
            <a:r>
              <a:rPr kumimoji="0" lang="nl-NL" smtClean="0"/>
              <a:t>Klik om de stijl te bewerken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Ref idx="1002">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nl-NL" smtClean="0"/>
              <a:t>Klik om de modelstijlen te bewerken</a:t>
            </a:r>
          </a:p>
        </p:txBody>
      </p:sp>
      <p:sp>
        <p:nvSpPr>
          <p:cNvPr id="4" name="Tijdelijke aanduiding voor datum 3"/>
          <p:cNvSpPr>
            <a:spLocks noGrp="1"/>
          </p:cNvSpPr>
          <p:nvPr>
            <p:ph type="dt" sz="half" idx="10"/>
          </p:nvPr>
        </p:nvSpPr>
        <p:spPr/>
        <p:txBody>
          <a:bodyPr/>
          <a:lstStyle>
            <a:extLst/>
          </a:lstStyle>
          <a:p>
            <a:fld id="{9585932B-E8A2-47A9-AF18-20B0ED376204}" type="datetimeFigureOut">
              <a:rPr lang="en-US" smtClean="0"/>
              <a:pPr/>
              <a:t>6/13/2010</a:t>
            </a:fld>
            <a:endParaRPr lang="en-US"/>
          </a:p>
        </p:txBody>
      </p:sp>
      <p:sp>
        <p:nvSpPr>
          <p:cNvPr id="5" name="Tijdelijke aanduiding voor voettekst 4"/>
          <p:cNvSpPr>
            <a:spLocks noGrp="1"/>
          </p:cNvSpPr>
          <p:nvPr>
            <p:ph type="ftr" sz="quarter" idx="11"/>
          </p:nvPr>
        </p:nvSpPr>
        <p:spPr/>
        <p:txBody>
          <a:bodyPr/>
          <a:lstStyle>
            <a:extLst/>
          </a:lstStyle>
          <a:p>
            <a:endParaRPr lang="en-US"/>
          </a:p>
        </p:txBody>
      </p:sp>
      <p:sp>
        <p:nvSpPr>
          <p:cNvPr id="6" name="Tijdelijke aanduiding voor dianummer 5"/>
          <p:cNvSpPr>
            <a:spLocks noGrp="1"/>
          </p:cNvSpPr>
          <p:nvPr>
            <p:ph type="sldNum" sz="quarter" idx="12"/>
          </p:nvPr>
        </p:nvSpPr>
        <p:spPr/>
        <p:txBody>
          <a:bodyPr/>
          <a:lstStyle>
            <a:extLst/>
          </a:lstStyle>
          <a:p>
            <a:fld id="{22140045-D673-4570-8E57-347197E710A3}" type="slidenum">
              <a:rPr lang="en-US" smtClean="0"/>
              <a:pPr/>
              <a:t>‹nr.›</a:t>
            </a:fld>
            <a:endParaRPr lang="en-US"/>
          </a:p>
        </p:txBody>
      </p:sp>
      <p:sp>
        <p:nvSpPr>
          <p:cNvPr id="7" name="Punthaak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Punthaak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bg>
      <p:bgRef idx="1002">
        <a:schemeClr val="bg1"/>
      </p:bgRef>
    </p:bg>
    <p:spTree>
      <p:nvGrpSpPr>
        <p:cNvPr id="1" name=""/>
        <p:cNvGrpSpPr/>
        <p:nvPr/>
      </p:nvGrpSpPr>
      <p:grpSpPr>
        <a:xfrm>
          <a:off x="0" y="0"/>
          <a:ext cx="0" cy="0"/>
          <a:chOff x="0" y="0"/>
          <a:chExt cx="0" cy="0"/>
        </a:xfrm>
      </p:grpSpPr>
      <p:sp>
        <p:nvSpPr>
          <p:cNvPr id="3" name="Tijdelijke aanduiding voor inhoud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4" name="Tijdelijke aanduiding voor inhoud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p:txBody>
          <a:bodyPr/>
          <a:lstStyle>
            <a:extLst/>
          </a:lstStyle>
          <a:p>
            <a:fld id="{9585932B-E8A2-47A9-AF18-20B0ED376204}" type="datetimeFigureOut">
              <a:rPr lang="en-US" smtClean="0"/>
              <a:pPr/>
              <a:t>6/13/2010</a:t>
            </a:fld>
            <a:endParaRPr lang="en-US"/>
          </a:p>
        </p:txBody>
      </p:sp>
      <p:sp>
        <p:nvSpPr>
          <p:cNvPr id="6" name="Tijdelijke aanduiding voor voettekst 5"/>
          <p:cNvSpPr>
            <a:spLocks noGrp="1"/>
          </p:cNvSpPr>
          <p:nvPr>
            <p:ph type="ftr" sz="quarter" idx="11"/>
          </p:nvPr>
        </p:nvSpPr>
        <p:spPr/>
        <p:txBody>
          <a:bodyPr/>
          <a:lstStyle>
            <a:extLst/>
          </a:lstStyle>
          <a:p>
            <a:endParaRPr lang="en-US"/>
          </a:p>
        </p:txBody>
      </p:sp>
      <p:sp>
        <p:nvSpPr>
          <p:cNvPr id="7" name="Tijdelijke aanduiding voor dianummer 6"/>
          <p:cNvSpPr>
            <a:spLocks noGrp="1"/>
          </p:cNvSpPr>
          <p:nvPr>
            <p:ph type="sldNum" sz="quarter" idx="12"/>
          </p:nvPr>
        </p:nvSpPr>
        <p:spPr/>
        <p:txBody>
          <a:bodyPr/>
          <a:lstStyle>
            <a:extLst/>
          </a:lstStyle>
          <a:p>
            <a:fld id="{22140045-D673-4570-8E57-347197E710A3}" type="slidenum">
              <a:rPr lang="en-US" smtClean="0"/>
              <a:pPr/>
              <a:t>‹nr.›</a:t>
            </a:fld>
            <a:endParaRPr lang="en-US"/>
          </a:p>
        </p:txBody>
      </p:sp>
      <p:sp>
        <p:nvSpPr>
          <p:cNvPr id="8" name="Titel 7"/>
          <p:cNvSpPr>
            <a:spLocks noGrp="1"/>
          </p:cNvSpPr>
          <p:nvPr>
            <p:ph type="title"/>
          </p:nvPr>
        </p:nvSpPr>
        <p:spPr/>
        <p:txBody>
          <a:bodyPr rtlCol="0"/>
          <a:lstStyle>
            <a:extLst/>
          </a:lstStyle>
          <a:p>
            <a:r>
              <a:rPr kumimoji="0" lang="nl-NL" smtClean="0"/>
              <a:t>Klik om de stijl te bewerken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8229600" cy="1143000"/>
          </a:xfrm>
        </p:spPr>
        <p:txBody>
          <a:bodyPr anchor="ctr"/>
          <a:lstStyle>
            <a:lvl1pPr>
              <a:defRPr/>
            </a:lvl1pPr>
            <a:extLst/>
          </a:lstStyle>
          <a:p>
            <a:r>
              <a:rPr kumimoji="0" lang="nl-NL" smtClean="0"/>
              <a:t>Klik om de stijl te bewerken</a:t>
            </a:r>
            <a:endParaRPr kumimoji="0" lang="en-US"/>
          </a:p>
        </p:txBody>
      </p:sp>
      <p:sp>
        <p:nvSpPr>
          <p:cNvPr id="3" name="Tijdelijke aanduiding voor tekst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4" name="Tijdelijke aanduiding voor tekst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nl-NL" smtClean="0"/>
              <a:t>Klik om de modelstijlen te bewerken</a:t>
            </a:r>
          </a:p>
        </p:txBody>
      </p:sp>
      <p:sp>
        <p:nvSpPr>
          <p:cNvPr id="5" name="Tijdelijke aanduiding voor inhoud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6" name="Tijdelijke aanduiding voor inhoud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7" name="Tijdelijke aanduiding voor datum 6"/>
          <p:cNvSpPr>
            <a:spLocks noGrp="1"/>
          </p:cNvSpPr>
          <p:nvPr>
            <p:ph type="dt" sz="half" idx="10"/>
          </p:nvPr>
        </p:nvSpPr>
        <p:spPr/>
        <p:txBody>
          <a:bodyPr/>
          <a:lstStyle>
            <a:extLst/>
          </a:lstStyle>
          <a:p>
            <a:fld id="{9585932B-E8A2-47A9-AF18-20B0ED376204}" type="datetimeFigureOut">
              <a:rPr lang="en-US" smtClean="0"/>
              <a:pPr/>
              <a:t>6/13/2010</a:t>
            </a:fld>
            <a:endParaRPr lang="en-US"/>
          </a:p>
        </p:txBody>
      </p:sp>
      <p:sp>
        <p:nvSpPr>
          <p:cNvPr id="8" name="Tijdelijke aanduiding voor voettekst 7"/>
          <p:cNvSpPr>
            <a:spLocks noGrp="1"/>
          </p:cNvSpPr>
          <p:nvPr>
            <p:ph type="ftr" sz="quarter" idx="11"/>
          </p:nvPr>
        </p:nvSpPr>
        <p:spPr/>
        <p:txBody>
          <a:bodyPr/>
          <a:lstStyle>
            <a:extLst/>
          </a:lstStyle>
          <a:p>
            <a:endParaRPr lang="en-US"/>
          </a:p>
        </p:txBody>
      </p:sp>
      <p:sp>
        <p:nvSpPr>
          <p:cNvPr id="9" name="Tijdelijke aanduiding voor dianummer 8"/>
          <p:cNvSpPr>
            <a:spLocks noGrp="1"/>
          </p:cNvSpPr>
          <p:nvPr>
            <p:ph type="sldNum" sz="quarter" idx="12"/>
          </p:nvPr>
        </p:nvSpPr>
        <p:spPr/>
        <p:txBody>
          <a:bodyPr/>
          <a:lstStyle>
            <a:extLst/>
          </a:lstStyle>
          <a:p>
            <a:fld id="{22140045-D673-4570-8E57-347197E710A3}" type="slidenum">
              <a:rPr lang="en-US" smtClean="0"/>
              <a:pPr/>
              <a:t>‹nr.›</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bg>
      <p:bgRef idx="1002">
        <a:schemeClr val="bg1"/>
      </p:bgRef>
    </p:bg>
    <p:spTree>
      <p:nvGrpSpPr>
        <p:cNvPr id="1" name=""/>
        <p:cNvGrpSpPr/>
        <p:nvPr/>
      </p:nvGrpSpPr>
      <p:grpSpPr>
        <a:xfrm>
          <a:off x="0" y="0"/>
          <a:ext cx="0" cy="0"/>
          <a:chOff x="0" y="0"/>
          <a:chExt cx="0" cy="0"/>
        </a:xfrm>
      </p:grpSpPr>
      <p:sp>
        <p:nvSpPr>
          <p:cNvPr id="3" name="Tijdelijke aanduiding voor datum 2"/>
          <p:cNvSpPr>
            <a:spLocks noGrp="1"/>
          </p:cNvSpPr>
          <p:nvPr>
            <p:ph type="dt" sz="half" idx="10"/>
          </p:nvPr>
        </p:nvSpPr>
        <p:spPr/>
        <p:txBody>
          <a:bodyPr/>
          <a:lstStyle>
            <a:extLst/>
          </a:lstStyle>
          <a:p>
            <a:fld id="{9585932B-E8A2-47A9-AF18-20B0ED376204}" type="datetimeFigureOut">
              <a:rPr lang="en-US" smtClean="0"/>
              <a:pPr/>
              <a:t>6/13/2010</a:t>
            </a:fld>
            <a:endParaRPr lang="en-US"/>
          </a:p>
        </p:txBody>
      </p:sp>
      <p:sp>
        <p:nvSpPr>
          <p:cNvPr id="4" name="Tijdelijke aanduiding voor voettekst 3"/>
          <p:cNvSpPr>
            <a:spLocks noGrp="1"/>
          </p:cNvSpPr>
          <p:nvPr>
            <p:ph type="ftr" sz="quarter" idx="11"/>
          </p:nvPr>
        </p:nvSpPr>
        <p:spPr/>
        <p:txBody>
          <a:bodyPr/>
          <a:lstStyle>
            <a:extLst/>
          </a:lstStyle>
          <a:p>
            <a:endParaRPr lang="en-US"/>
          </a:p>
        </p:txBody>
      </p:sp>
      <p:sp>
        <p:nvSpPr>
          <p:cNvPr id="5" name="Tijdelijke aanduiding voor dianummer 4"/>
          <p:cNvSpPr>
            <a:spLocks noGrp="1"/>
          </p:cNvSpPr>
          <p:nvPr>
            <p:ph type="sldNum" sz="quarter" idx="12"/>
          </p:nvPr>
        </p:nvSpPr>
        <p:spPr/>
        <p:txBody>
          <a:bodyPr/>
          <a:lstStyle>
            <a:extLst/>
          </a:lstStyle>
          <a:p>
            <a:fld id="{22140045-D673-4570-8E57-347197E710A3}" type="slidenum">
              <a:rPr lang="en-US" smtClean="0"/>
              <a:pPr/>
              <a:t>‹nr.›</a:t>
            </a:fld>
            <a:endParaRPr lang="en-US"/>
          </a:p>
        </p:txBody>
      </p:sp>
      <p:sp>
        <p:nvSpPr>
          <p:cNvPr id="6" name="Titel 5"/>
          <p:cNvSpPr>
            <a:spLocks noGrp="1"/>
          </p:cNvSpPr>
          <p:nvPr>
            <p:ph type="title"/>
          </p:nvPr>
        </p:nvSpPr>
        <p:spPr/>
        <p:txBody>
          <a:bodyPr rtlCol="0"/>
          <a:lstStyle>
            <a:extLst/>
          </a:lstStyle>
          <a:p>
            <a:r>
              <a:rPr kumimoji="0" lang="nl-NL" smtClean="0"/>
              <a:t>Klik om de stijl te bewerken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extLst/>
          </a:lstStyle>
          <a:p>
            <a:fld id="{9585932B-E8A2-47A9-AF18-20B0ED376204}" type="datetimeFigureOut">
              <a:rPr lang="en-US" smtClean="0"/>
              <a:pPr/>
              <a:t>6/13/2010</a:t>
            </a:fld>
            <a:endParaRPr lang="en-US"/>
          </a:p>
        </p:txBody>
      </p:sp>
      <p:sp>
        <p:nvSpPr>
          <p:cNvPr id="3" name="Tijdelijke aanduiding voor voettekst 2"/>
          <p:cNvSpPr>
            <a:spLocks noGrp="1"/>
          </p:cNvSpPr>
          <p:nvPr>
            <p:ph type="ftr" sz="quarter" idx="11"/>
          </p:nvPr>
        </p:nvSpPr>
        <p:spPr/>
        <p:txBody>
          <a:bodyPr/>
          <a:lstStyle>
            <a:extLst/>
          </a:lstStyle>
          <a:p>
            <a:endParaRPr lang="en-US"/>
          </a:p>
        </p:txBody>
      </p:sp>
      <p:sp>
        <p:nvSpPr>
          <p:cNvPr id="4" name="Tijdelijke aanduiding voor dianummer 3"/>
          <p:cNvSpPr>
            <a:spLocks noGrp="1"/>
          </p:cNvSpPr>
          <p:nvPr>
            <p:ph type="sldNum" sz="quarter" idx="12"/>
          </p:nvPr>
        </p:nvSpPr>
        <p:spPr/>
        <p:txBody>
          <a:bodyPr/>
          <a:lstStyle>
            <a:extLst/>
          </a:lstStyle>
          <a:p>
            <a:fld id="{22140045-D673-4570-8E57-347197E710A3}"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bg>
      <p:bgRef idx="1003">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nl-NL" smtClean="0"/>
              <a:t>Klik om de stijl te bewerken</a:t>
            </a:r>
            <a:endParaRPr kumimoji="0" lang="en-US"/>
          </a:p>
        </p:txBody>
      </p:sp>
      <p:sp>
        <p:nvSpPr>
          <p:cNvPr id="3" name="Tijdelijke aanduiding voor tekst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nl-NL" smtClean="0"/>
              <a:t>Klik om de modelstijlen te bewerken</a:t>
            </a:r>
          </a:p>
        </p:txBody>
      </p:sp>
      <p:sp>
        <p:nvSpPr>
          <p:cNvPr id="4" name="Tijdelijke aanduiding voor inhoud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nl-NL" smtClean="0"/>
              <a:t>Klik om de modelstijlen te bewerken</a:t>
            </a:r>
          </a:p>
          <a:p>
            <a:pPr lvl="1" eaLnBrk="1" latinLnBrk="0" hangingPunct="1"/>
            <a:r>
              <a:rPr lang="nl-NL" smtClean="0"/>
              <a:t>Tweede niveau</a:t>
            </a:r>
          </a:p>
          <a:p>
            <a:pPr lvl="2" eaLnBrk="1" latinLnBrk="0" hangingPunct="1"/>
            <a:r>
              <a:rPr lang="nl-NL" smtClean="0"/>
              <a:t>Derde niveau</a:t>
            </a:r>
          </a:p>
          <a:p>
            <a:pPr lvl="3" eaLnBrk="1" latinLnBrk="0" hangingPunct="1"/>
            <a:r>
              <a:rPr lang="nl-NL" smtClean="0"/>
              <a:t>Vierde niveau</a:t>
            </a:r>
          </a:p>
          <a:p>
            <a:pPr lvl="4" eaLnBrk="1" latinLnBrk="0" hangingPunct="1"/>
            <a:r>
              <a:rPr lang="nl-NL" smtClean="0"/>
              <a:t>Vijfde niveau</a:t>
            </a:r>
            <a:endParaRPr kumimoji="0" lang="en-US"/>
          </a:p>
        </p:txBody>
      </p:sp>
      <p:sp>
        <p:nvSpPr>
          <p:cNvPr id="5" name="Tijdelijke aanduiding voor datum 4"/>
          <p:cNvSpPr>
            <a:spLocks noGrp="1"/>
          </p:cNvSpPr>
          <p:nvPr>
            <p:ph type="dt" sz="half" idx="10"/>
          </p:nvPr>
        </p:nvSpPr>
        <p:spPr>
          <a:xfrm>
            <a:off x="6727032" y="6407944"/>
            <a:ext cx="1920240" cy="365760"/>
          </a:xfrm>
        </p:spPr>
        <p:txBody>
          <a:bodyPr/>
          <a:lstStyle>
            <a:extLst/>
          </a:lstStyle>
          <a:p>
            <a:fld id="{9585932B-E8A2-47A9-AF18-20B0ED376204}" type="datetimeFigureOut">
              <a:rPr lang="en-US" smtClean="0"/>
              <a:pPr/>
              <a:t>6/13/2010</a:t>
            </a:fld>
            <a:endParaRPr lang="en-US"/>
          </a:p>
        </p:txBody>
      </p:sp>
      <p:sp>
        <p:nvSpPr>
          <p:cNvPr id="6" name="Tijdelijke aanduiding voor voettekst 5"/>
          <p:cNvSpPr>
            <a:spLocks noGrp="1"/>
          </p:cNvSpPr>
          <p:nvPr>
            <p:ph type="ftr" sz="quarter" idx="11"/>
          </p:nvPr>
        </p:nvSpPr>
        <p:spPr/>
        <p:txBody>
          <a:bodyPr/>
          <a:lstStyle>
            <a:extLst/>
          </a:lstStyle>
          <a:p>
            <a:endParaRPr lang="en-US"/>
          </a:p>
        </p:txBody>
      </p:sp>
      <p:sp>
        <p:nvSpPr>
          <p:cNvPr id="7" name="Tijdelijke aanduiding voor dianummer 6"/>
          <p:cNvSpPr>
            <a:spLocks noGrp="1"/>
          </p:cNvSpPr>
          <p:nvPr>
            <p:ph type="sldNum" sz="quarter" idx="12"/>
          </p:nvPr>
        </p:nvSpPr>
        <p:spPr/>
        <p:txBody>
          <a:bodyPr/>
          <a:lstStyle>
            <a:extLst/>
          </a:lstStyle>
          <a:p>
            <a:fld id="{22140045-D673-4570-8E57-347197E710A3}" type="slidenum">
              <a:rPr lang="en-US" smtClean="0"/>
              <a:pPr/>
              <a:t>‹nr.›</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bg>
      <p:bgRef idx="1002">
        <a:schemeClr val="bg1"/>
      </p:bgRef>
    </p:bg>
    <p:spTree>
      <p:nvGrpSpPr>
        <p:cNvPr id="1" name=""/>
        <p:cNvGrpSpPr/>
        <p:nvPr/>
      </p:nvGrpSpPr>
      <p:grpSpPr>
        <a:xfrm>
          <a:off x="0" y="0"/>
          <a:ext cx="0" cy="0"/>
          <a:chOff x="0" y="0"/>
          <a:chExt cx="0" cy="0"/>
        </a:xfrm>
      </p:grpSpPr>
      <p:sp>
        <p:nvSpPr>
          <p:cNvPr id="4" name="Tijdelijke aanduiding voor tekst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nl-NL" smtClean="0"/>
              <a:t>Klik om de modelstijlen te bewerken</a:t>
            </a:r>
          </a:p>
        </p:txBody>
      </p:sp>
      <p:sp>
        <p:nvSpPr>
          <p:cNvPr id="3" name="Tijdelijke aanduiding voor afbeelding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nl-NL" smtClean="0"/>
              <a:t>Klik op het pictogram als u een afbeelding wilt toevoegen</a:t>
            </a:r>
            <a:endParaRPr kumimoji="0" lang="en-US" dirty="0"/>
          </a:p>
        </p:txBody>
      </p:sp>
      <p:sp>
        <p:nvSpPr>
          <p:cNvPr id="5" name="Tijdelijke aanduiding voor datum 4"/>
          <p:cNvSpPr>
            <a:spLocks noGrp="1"/>
          </p:cNvSpPr>
          <p:nvPr>
            <p:ph type="dt" sz="half" idx="10"/>
          </p:nvPr>
        </p:nvSpPr>
        <p:spPr/>
        <p:txBody>
          <a:bodyPr/>
          <a:lstStyle>
            <a:lvl1pPr>
              <a:defRPr>
                <a:solidFill>
                  <a:schemeClr val="tx1"/>
                </a:solidFill>
              </a:defRPr>
            </a:lvl1pPr>
            <a:extLst/>
          </a:lstStyle>
          <a:p>
            <a:fld id="{9585932B-E8A2-47A9-AF18-20B0ED376204}" type="datetimeFigureOut">
              <a:rPr lang="en-US" smtClean="0"/>
              <a:pPr/>
              <a:t>6/13/2010</a:t>
            </a:fld>
            <a:endParaRPr lang="en-US"/>
          </a:p>
        </p:txBody>
      </p:sp>
      <p:sp>
        <p:nvSpPr>
          <p:cNvPr id="6" name="Tijdelijke aanduiding voor voettekst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Tijdelijke aanduiding voor dianummer 6"/>
          <p:cNvSpPr>
            <a:spLocks noGrp="1"/>
          </p:cNvSpPr>
          <p:nvPr>
            <p:ph type="sldNum" sz="quarter" idx="12"/>
          </p:nvPr>
        </p:nvSpPr>
        <p:spPr/>
        <p:txBody>
          <a:bodyPr/>
          <a:lstStyle>
            <a:lvl1pPr>
              <a:defRPr>
                <a:solidFill>
                  <a:schemeClr val="tx1"/>
                </a:solidFill>
              </a:defRPr>
            </a:lvl1pPr>
            <a:extLst/>
          </a:lstStyle>
          <a:p>
            <a:fld id="{22140045-D673-4570-8E57-347197E710A3}" type="slidenum">
              <a:rPr lang="en-US" smtClean="0"/>
              <a:pPr/>
              <a:t>‹nr.›</a:t>
            </a:fld>
            <a:endParaRPr lang="en-US"/>
          </a:p>
        </p:txBody>
      </p:sp>
      <p:sp>
        <p:nvSpPr>
          <p:cNvPr id="2" name="Titel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nl-NL" smtClean="0"/>
              <a:t>Klik om de stijl te bewerken</a:t>
            </a:r>
            <a:endParaRPr kumimoji="0" lang="en-US"/>
          </a:p>
        </p:txBody>
      </p:sp>
      <p:sp>
        <p:nvSpPr>
          <p:cNvPr id="8" name="Vrije v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Vrije v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echthoekige driehoek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Rechte verbindingslijn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Punthaak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Punthaak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Vrije v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Vrije v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echthoekige driehoek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Rechte verbindingslijn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jdelijke aanduiding voor titel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nl-NL" smtClean="0"/>
              <a:t>Klik om de stijl te bewerken</a:t>
            </a:r>
            <a:endParaRPr kumimoji="0" lang="en-US"/>
          </a:p>
        </p:txBody>
      </p:sp>
      <p:sp>
        <p:nvSpPr>
          <p:cNvPr id="30" name="Tijdelijke aanduiding voor tekst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nl-NL" smtClean="0"/>
              <a:t>Klik om de modelstijlen te bewerken</a:t>
            </a:r>
          </a:p>
          <a:p>
            <a:pPr lvl="1" eaLnBrk="1" latinLnBrk="0" hangingPunct="1"/>
            <a:r>
              <a:rPr kumimoji="0" lang="nl-NL" smtClean="0"/>
              <a:t>Tweede niveau</a:t>
            </a:r>
          </a:p>
          <a:p>
            <a:pPr lvl="2" eaLnBrk="1" latinLnBrk="0" hangingPunct="1"/>
            <a:r>
              <a:rPr kumimoji="0" lang="nl-NL" smtClean="0"/>
              <a:t>Derde niveau</a:t>
            </a:r>
          </a:p>
          <a:p>
            <a:pPr lvl="3" eaLnBrk="1" latinLnBrk="0" hangingPunct="1"/>
            <a:r>
              <a:rPr kumimoji="0" lang="nl-NL" smtClean="0"/>
              <a:t>Vierde niveau</a:t>
            </a:r>
          </a:p>
          <a:p>
            <a:pPr lvl="4" eaLnBrk="1" latinLnBrk="0" hangingPunct="1"/>
            <a:r>
              <a:rPr kumimoji="0" lang="nl-NL" smtClean="0"/>
              <a:t>Vijfde niveau</a:t>
            </a:r>
            <a:endParaRPr kumimoji="0" lang="en-US"/>
          </a:p>
        </p:txBody>
      </p:sp>
      <p:sp>
        <p:nvSpPr>
          <p:cNvPr id="10" name="Tijdelijke aanduiding voor datum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585932B-E8A2-47A9-AF18-20B0ED376204}" type="datetimeFigureOut">
              <a:rPr lang="en-US" smtClean="0"/>
              <a:pPr/>
              <a:t>6/13/2010</a:t>
            </a:fld>
            <a:endParaRPr lang="en-US"/>
          </a:p>
        </p:txBody>
      </p:sp>
      <p:sp>
        <p:nvSpPr>
          <p:cNvPr id="22" name="Tijdelijke aanduiding voor voettekst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Tijdelijke aanduiding voor dianumm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2140045-D673-4570-8E57-347197E710A3}"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google.com/analytics/reporting/top_content?id=26222991&amp;bmid=7042216&amp;esig=0&amp;pdr=20100501-20100531&amp;cmp=average"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en-US" dirty="0" smtClean="0"/>
              <a:t>OnlineHuisrekening.nl</a:t>
            </a:r>
            <a:endParaRPr lang="en-US" dirty="0"/>
          </a:p>
        </p:txBody>
      </p:sp>
      <p:sp>
        <p:nvSpPr>
          <p:cNvPr id="3" name="Ondertitel 2"/>
          <p:cNvSpPr>
            <a:spLocks noGrp="1"/>
          </p:cNvSpPr>
          <p:nvPr>
            <p:ph type="subTitle" idx="1"/>
          </p:nvPr>
        </p:nvSpPr>
        <p:spPr/>
        <p:txBody>
          <a:bodyPr/>
          <a:lstStyle/>
          <a:p>
            <a:r>
              <a:rPr lang="en-US" dirty="0" err="1" smtClean="0"/>
              <a:t>Hét</a:t>
            </a:r>
            <a:r>
              <a:rPr lang="en-US" dirty="0" smtClean="0"/>
              <a:t> online </a:t>
            </a:r>
            <a:r>
              <a:rPr lang="en-US" dirty="0" err="1" smtClean="0"/>
              <a:t>studentenplatform</a:t>
            </a:r>
            <a:endParaRPr lang="en-US" dirty="0"/>
          </a:p>
        </p:txBody>
      </p:sp>
      <p:sp>
        <p:nvSpPr>
          <p:cNvPr id="4" name="Tekstvak 3"/>
          <p:cNvSpPr txBox="1"/>
          <p:nvPr/>
        </p:nvSpPr>
        <p:spPr>
          <a:xfrm>
            <a:off x="0" y="5715016"/>
            <a:ext cx="4429124" cy="707886"/>
          </a:xfrm>
          <a:prstGeom prst="rect">
            <a:avLst/>
          </a:prstGeom>
          <a:noFill/>
        </p:spPr>
        <p:txBody>
          <a:bodyPr wrap="square" rtlCol="0">
            <a:spAutoFit/>
          </a:bodyPr>
          <a:lstStyle/>
          <a:p>
            <a:pPr algn="ctr"/>
            <a:r>
              <a:rPr lang="nl-NL" sz="4000" b="1" spc="50" dirty="0" smtClean="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rPr>
              <a:t>Tarieven Kaart</a:t>
            </a:r>
            <a:endParaRPr lang="nl-NL" sz="4000" b="1" spc="50" dirty="0">
              <a:ln w="13500">
                <a:solidFill>
                  <a:schemeClr val="accent1">
                    <a:shade val="2500"/>
                    <a:alpha val="6500"/>
                  </a:schemeClr>
                </a:solidFill>
                <a:prstDash val="solid"/>
              </a:ln>
              <a:solidFill>
                <a:schemeClr val="accent1">
                  <a:tint val="3000"/>
                  <a:alpha val="95000"/>
                </a:schemeClr>
              </a:solidFill>
              <a:effectLst>
                <a:innerShdw blurRad="50900" dist="38500" dir="13500000">
                  <a:srgbClr val="000000">
                    <a:alpha val="60000"/>
                  </a:srgbClr>
                </a:inn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ijdelijke aanduiding voor inhoud 4"/>
          <p:cNvGraphicFramePr>
            <a:graphicFrameLocks noGrp="1"/>
          </p:cNvGraphicFramePr>
          <p:nvPr>
            <p:ph idx="1"/>
          </p:nvPr>
        </p:nvGraphicFramePr>
        <p:xfrm>
          <a:off x="216025" y="1292448"/>
          <a:ext cx="8676455" cy="3484880"/>
        </p:xfrm>
        <a:graphic>
          <a:graphicData uri="http://schemas.openxmlformats.org/drawingml/2006/table">
            <a:tbl>
              <a:tblPr firstRow="1" bandRow="1">
                <a:tableStyleId>{5C22544A-7EE6-4342-B048-85BDC9FD1C3A}</a:tableStyleId>
              </a:tblPr>
              <a:tblGrid>
                <a:gridCol w="1964751"/>
                <a:gridCol w="1023072"/>
                <a:gridCol w="2232248"/>
                <a:gridCol w="1656184"/>
                <a:gridCol w="864096"/>
                <a:gridCol w="936104"/>
              </a:tblGrid>
              <a:tr h="370840">
                <a:tc>
                  <a:txBody>
                    <a:bodyPr/>
                    <a:lstStyle/>
                    <a:p>
                      <a:r>
                        <a:rPr lang="nl-NL" sz="1400" dirty="0" smtClean="0"/>
                        <a:t>Wat</a:t>
                      </a:r>
                      <a:endParaRPr lang="nl-NL" sz="1400" dirty="0"/>
                    </a:p>
                  </a:txBody>
                  <a:tcPr/>
                </a:tc>
                <a:tc>
                  <a:txBody>
                    <a:bodyPr/>
                    <a:lstStyle/>
                    <a:p>
                      <a:r>
                        <a:rPr lang="nl-NL" sz="1400" dirty="0" smtClean="0"/>
                        <a:t>Categorie</a:t>
                      </a:r>
                      <a:endParaRPr lang="nl-NL" sz="1400" dirty="0"/>
                    </a:p>
                  </a:txBody>
                  <a:tcPr/>
                </a:tc>
                <a:tc>
                  <a:txBody>
                    <a:bodyPr/>
                    <a:lstStyle/>
                    <a:p>
                      <a:r>
                        <a:rPr lang="nl-NL" sz="1400" dirty="0" smtClean="0"/>
                        <a:t>zichtbaar</a:t>
                      </a:r>
                      <a:endParaRPr lang="nl-NL" sz="1400" dirty="0"/>
                    </a:p>
                  </a:txBody>
                  <a:tcPr/>
                </a:tc>
                <a:tc>
                  <a:txBody>
                    <a:bodyPr/>
                    <a:lstStyle/>
                    <a:p>
                      <a:r>
                        <a:rPr lang="nl-NL" sz="1400" dirty="0" err="1" smtClean="0"/>
                        <a:t>Visits</a:t>
                      </a:r>
                      <a:r>
                        <a:rPr lang="nl-NL" sz="1400" dirty="0" smtClean="0"/>
                        <a:t>/Pageviews</a:t>
                      </a:r>
                      <a:endParaRPr lang="nl-NL" sz="1400" dirty="0"/>
                    </a:p>
                  </a:txBody>
                  <a:tcPr/>
                </a:tc>
                <a:tc>
                  <a:txBody>
                    <a:bodyPr/>
                    <a:lstStyle/>
                    <a:p>
                      <a:r>
                        <a:rPr lang="nl-NL" sz="1400" dirty="0" smtClean="0"/>
                        <a:t>Tarief</a:t>
                      </a:r>
                      <a:endParaRPr lang="nl-NL" sz="1400" dirty="0"/>
                    </a:p>
                  </a:txBody>
                  <a:tcPr/>
                </a:tc>
                <a:tc>
                  <a:txBody>
                    <a:bodyPr/>
                    <a:lstStyle/>
                    <a:p>
                      <a:r>
                        <a:rPr lang="nl-NL" sz="1400" dirty="0" smtClean="0"/>
                        <a:t>Duur (</a:t>
                      </a:r>
                      <a:r>
                        <a:rPr lang="nl-NL" sz="1400" dirty="0" err="1" smtClean="0"/>
                        <a:t>wkn</a:t>
                      </a:r>
                      <a:r>
                        <a:rPr lang="nl-NL" sz="1400" dirty="0" smtClean="0"/>
                        <a:t>)</a:t>
                      </a:r>
                      <a:endParaRPr lang="nl-NL" sz="1400" dirty="0"/>
                    </a:p>
                  </a:txBody>
                  <a:tcPr/>
                </a:tc>
              </a:tr>
              <a:tr h="370840">
                <a:tc>
                  <a:txBody>
                    <a:bodyPr/>
                    <a:lstStyle/>
                    <a:p>
                      <a:r>
                        <a:rPr lang="nl-NL" sz="1200" b="0" dirty="0" err="1" smtClean="0"/>
                        <a:t>Advertorial</a:t>
                      </a:r>
                      <a:endParaRPr lang="nl-NL" sz="1200" b="0" dirty="0"/>
                    </a:p>
                  </a:txBody>
                  <a:tcPr anchor="ctr"/>
                </a:tc>
                <a:tc>
                  <a:txBody>
                    <a:bodyPr/>
                    <a:lstStyle/>
                    <a:p>
                      <a:r>
                        <a:rPr lang="nl-NL" sz="1200" dirty="0" smtClean="0"/>
                        <a:t>1</a:t>
                      </a:r>
                      <a:endParaRPr lang="nl-NL" sz="1200" dirty="0"/>
                    </a:p>
                  </a:txBody>
                  <a:tcPr anchor="ctr"/>
                </a:tc>
                <a:tc>
                  <a:txBody>
                    <a:bodyPr/>
                    <a:lstStyle/>
                    <a:p>
                      <a:r>
                        <a:rPr lang="nl-NL" sz="1200" dirty="0" smtClean="0"/>
                        <a:t>dashboard</a:t>
                      </a:r>
                      <a:endParaRPr lang="nl-NL" sz="1200" dirty="0"/>
                    </a:p>
                  </a:txBody>
                  <a:tcPr anchor="ctr"/>
                </a:tc>
                <a:tc>
                  <a:txBody>
                    <a:bodyPr/>
                    <a:lstStyle/>
                    <a:p>
                      <a:r>
                        <a:rPr lang="nl-NL" sz="1200" dirty="0" smtClean="0"/>
                        <a:t>2238/2879</a:t>
                      </a:r>
                      <a:endParaRPr lang="nl-NL" sz="1200" dirty="0"/>
                    </a:p>
                  </a:txBody>
                  <a:tcPr anchor="ctr"/>
                </a:tc>
                <a:tc>
                  <a:txBody>
                    <a:bodyPr/>
                    <a:lstStyle/>
                    <a:p>
                      <a:endParaRPr lang="nl-NL" sz="1200" dirty="0"/>
                    </a:p>
                  </a:txBody>
                  <a:tcPr anchor="ctr"/>
                </a:tc>
                <a:tc>
                  <a:txBody>
                    <a:bodyPr/>
                    <a:lstStyle/>
                    <a:p>
                      <a:r>
                        <a:rPr lang="nl-NL" sz="1200" dirty="0" smtClean="0"/>
                        <a:t>4</a:t>
                      </a:r>
                      <a:endParaRPr lang="nl-NL" sz="1200" dirty="0"/>
                    </a:p>
                  </a:txBody>
                  <a:tcPr anchor="ctr"/>
                </a:tc>
              </a:tr>
              <a:tr h="370840">
                <a:tc>
                  <a:txBody>
                    <a:bodyPr/>
                    <a:lstStyle/>
                    <a:p>
                      <a:r>
                        <a:rPr lang="nl-NL" sz="1200" b="0" dirty="0" smtClean="0"/>
                        <a:t>Slim</a:t>
                      </a:r>
                      <a:r>
                        <a:rPr lang="nl-NL" sz="1200" b="0" baseline="0" dirty="0" smtClean="0"/>
                        <a:t> </a:t>
                      </a:r>
                      <a:r>
                        <a:rPr lang="nl-NL" sz="1200" b="0" baseline="0" dirty="0" err="1" smtClean="0"/>
                        <a:t>Rectangle</a:t>
                      </a:r>
                      <a:endParaRPr lang="nl-NL" sz="1200" b="0" dirty="0"/>
                    </a:p>
                  </a:txBody>
                  <a:tcPr anchor="ctr"/>
                </a:tc>
                <a:tc>
                  <a:txBody>
                    <a:bodyPr/>
                    <a:lstStyle/>
                    <a:p>
                      <a:r>
                        <a:rPr lang="nl-NL" sz="1200" dirty="0" smtClean="0"/>
                        <a:t>2</a:t>
                      </a:r>
                      <a:endParaRPr lang="nl-NL" sz="1200" dirty="0"/>
                    </a:p>
                  </a:txBody>
                  <a:tcPr anchor="ctr"/>
                </a:tc>
                <a:tc>
                  <a:txBody>
                    <a:bodyPr/>
                    <a:lstStyle/>
                    <a:p>
                      <a:r>
                        <a:rPr lang="nl-NL" sz="1200" dirty="0" smtClean="0"/>
                        <a:t>Altijd</a:t>
                      </a:r>
                      <a:endParaRPr lang="nl-NL" sz="1200" dirty="0"/>
                    </a:p>
                  </a:txBody>
                  <a:tcPr anchor="ctr"/>
                </a:tc>
                <a:tc>
                  <a:txBody>
                    <a:bodyPr/>
                    <a:lstStyle/>
                    <a:p>
                      <a:r>
                        <a:rPr lang="nl-NL" sz="1200" dirty="0" smtClean="0"/>
                        <a:t>2238/16983</a:t>
                      </a:r>
                      <a:endParaRPr lang="nl-NL" sz="1200" dirty="0"/>
                    </a:p>
                  </a:txBody>
                  <a:tcPr anchor="ctr"/>
                </a:tc>
                <a:tc>
                  <a:txBody>
                    <a:bodyPr/>
                    <a:lstStyle/>
                    <a:p>
                      <a:r>
                        <a:rPr lang="nl-NL" sz="1200" dirty="0" smtClean="0"/>
                        <a:t>30,00</a:t>
                      </a:r>
                      <a:endParaRPr lang="nl-NL" sz="1200" dirty="0"/>
                    </a:p>
                  </a:txBody>
                  <a:tcPr anchor="ctr"/>
                </a:tc>
                <a:tc>
                  <a:txBody>
                    <a:bodyPr/>
                    <a:lstStyle/>
                    <a:p>
                      <a:r>
                        <a:rPr lang="nl-NL" sz="1200" dirty="0" smtClean="0"/>
                        <a:t>4</a:t>
                      </a:r>
                      <a:endParaRPr lang="nl-NL" sz="1200" dirty="0"/>
                    </a:p>
                  </a:txBody>
                  <a:tcPr anchor="ctr"/>
                </a:tc>
              </a:tr>
              <a:tr h="370840">
                <a:tc>
                  <a:txBody>
                    <a:bodyPr/>
                    <a:lstStyle/>
                    <a:p>
                      <a:r>
                        <a:rPr lang="nl-NL" sz="1200" b="0" dirty="0" smtClean="0"/>
                        <a:t>Fat </a:t>
                      </a:r>
                      <a:r>
                        <a:rPr lang="nl-NL" sz="1200" b="0" dirty="0" err="1" smtClean="0"/>
                        <a:t>Rectangle</a:t>
                      </a:r>
                      <a:endParaRPr lang="nl-NL" sz="1200" b="0" dirty="0"/>
                    </a:p>
                  </a:txBody>
                  <a:tcPr anchor="ctr"/>
                </a:tc>
                <a:tc>
                  <a:txBody>
                    <a:bodyPr/>
                    <a:lstStyle/>
                    <a:p>
                      <a:r>
                        <a:rPr lang="nl-NL" sz="1200" dirty="0" smtClean="0"/>
                        <a:t>3</a:t>
                      </a:r>
                      <a:endParaRPr lang="nl-NL" sz="1200" dirty="0"/>
                    </a:p>
                  </a:txBody>
                  <a:tcPr anchor="ctr"/>
                </a:tc>
                <a:tc>
                  <a:txBody>
                    <a:bodyPr/>
                    <a:lstStyle/>
                    <a:p>
                      <a:r>
                        <a:rPr lang="nl-NL" sz="1200" dirty="0" smtClean="0"/>
                        <a:t>Altijd</a:t>
                      </a:r>
                      <a:endParaRPr lang="nl-NL" sz="1200" dirty="0"/>
                    </a:p>
                  </a:txBody>
                  <a:tcPr anchor="ctr"/>
                </a:tc>
                <a:tc>
                  <a:txBody>
                    <a:bodyPr/>
                    <a:lstStyle/>
                    <a:p>
                      <a:r>
                        <a:rPr lang="nl-NL" sz="1200" dirty="0" smtClean="0"/>
                        <a:t>2238/16983</a:t>
                      </a:r>
                      <a:endParaRPr lang="nl-NL" sz="1200" dirty="0"/>
                    </a:p>
                  </a:txBody>
                  <a:tcPr anchor="ctr"/>
                </a:tc>
                <a:tc>
                  <a:txBody>
                    <a:bodyPr/>
                    <a:lstStyle/>
                    <a:p>
                      <a:r>
                        <a:rPr lang="nl-NL" sz="1200" dirty="0" smtClean="0"/>
                        <a:t>20,00</a:t>
                      </a:r>
                      <a:endParaRPr lang="nl-NL" sz="1200" dirty="0"/>
                    </a:p>
                  </a:txBody>
                  <a:tcPr anchor="ctr"/>
                </a:tc>
                <a:tc>
                  <a:txBody>
                    <a:bodyPr/>
                    <a:lstStyle/>
                    <a:p>
                      <a:r>
                        <a:rPr lang="nl-NL" sz="1200" dirty="0" smtClean="0"/>
                        <a:t>4</a:t>
                      </a:r>
                      <a:endParaRPr lang="nl-NL" sz="1200" dirty="0"/>
                    </a:p>
                  </a:txBody>
                  <a:tcPr anchor="ctr"/>
                </a:tc>
              </a:tr>
              <a:tr h="370840">
                <a:tc>
                  <a:txBody>
                    <a:bodyPr/>
                    <a:lstStyle/>
                    <a:p>
                      <a:r>
                        <a:rPr lang="nl-NL" sz="1200" b="0" dirty="0" err="1" smtClean="0"/>
                        <a:t>Skyscraper</a:t>
                      </a:r>
                      <a:endParaRPr lang="nl-NL" sz="1200" b="0" dirty="0"/>
                    </a:p>
                  </a:txBody>
                  <a:tcPr anchor="ctr"/>
                </a:tc>
                <a:tc>
                  <a:txBody>
                    <a:bodyPr/>
                    <a:lstStyle/>
                    <a:p>
                      <a:r>
                        <a:rPr lang="nl-NL" sz="1200" dirty="0" smtClean="0"/>
                        <a:t>3</a:t>
                      </a:r>
                      <a:endParaRPr lang="nl-NL" sz="1200" dirty="0"/>
                    </a:p>
                  </a:txBody>
                  <a:tcPr anchor="ctr"/>
                </a:tc>
                <a:tc>
                  <a:txBody>
                    <a:bodyPr/>
                    <a:lstStyle/>
                    <a:p>
                      <a:r>
                        <a:rPr lang="nl-NL" sz="1200" dirty="0" smtClean="0"/>
                        <a:t>Altijd</a:t>
                      </a:r>
                      <a:endParaRPr lang="nl-NL"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smtClean="0"/>
                        <a:t>2238/16983</a:t>
                      </a:r>
                    </a:p>
                  </a:txBody>
                  <a:tcPr anchor="ctr"/>
                </a:tc>
                <a:tc>
                  <a:txBody>
                    <a:bodyPr/>
                    <a:lstStyle/>
                    <a:p>
                      <a:r>
                        <a:rPr lang="nl-NL" sz="1200" dirty="0" smtClean="0"/>
                        <a:t>20,00</a:t>
                      </a:r>
                      <a:endParaRPr lang="nl-NL" sz="1200" dirty="0"/>
                    </a:p>
                  </a:txBody>
                  <a:tcPr anchor="ctr"/>
                </a:tc>
                <a:tc>
                  <a:txBody>
                    <a:bodyPr/>
                    <a:lstStyle/>
                    <a:p>
                      <a:r>
                        <a:rPr lang="nl-NL" sz="1200" dirty="0" smtClean="0"/>
                        <a:t>4</a:t>
                      </a:r>
                      <a:endParaRPr lang="nl-NL" sz="1200" dirty="0"/>
                    </a:p>
                  </a:txBody>
                  <a:tcPr anchor="ctr"/>
                </a:tc>
              </a:tr>
              <a:tr h="370840">
                <a:tc>
                  <a:txBody>
                    <a:bodyPr/>
                    <a:lstStyle/>
                    <a:p>
                      <a:r>
                        <a:rPr lang="nl-NL" sz="1200" b="0" dirty="0" err="1" smtClean="0"/>
                        <a:t>Popout</a:t>
                      </a:r>
                      <a:r>
                        <a:rPr lang="nl-NL" sz="1200" b="0" dirty="0" smtClean="0"/>
                        <a:t> </a:t>
                      </a:r>
                      <a:r>
                        <a:rPr lang="nl-NL" sz="1200" b="0" dirty="0" err="1" smtClean="0"/>
                        <a:t>Skyscraper</a:t>
                      </a:r>
                      <a:endParaRPr lang="nl-NL" sz="1200" b="0" dirty="0"/>
                    </a:p>
                  </a:txBody>
                  <a:tcPr anchor="ctr"/>
                </a:tc>
                <a:tc>
                  <a:txBody>
                    <a:bodyPr/>
                    <a:lstStyle/>
                    <a:p>
                      <a:r>
                        <a:rPr lang="nl-NL" sz="1200" dirty="0" smtClean="0"/>
                        <a:t>2</a:t>
                      </a:r>
                      <a:endParaRPr lang="nl-NL" sz="1200" dirty="0"/>
                    </a:p>
                  </a:txBody>
                  <a:tcPr anchor="ctr"/>
                </a:tc>
                <a:tc>
                  <a:txBody>
                    <a:bodyPr/>
                    <a:lstStyle/>
                    <a:p>
                      <a:r>
                        <a:rPr lang="nl-NL" sz="1200" dirty="0" smtClean="0"/>
                        <a:t>Altijd</a:t>
                      </a:r>
                      <a:endParaRPr lang="nl-NL"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smtClean="0"/>
                        <a:t>2238/16983</a:t>
                      </a:r>
                    </a:p>
                  </a:txBody>
                  <a:tcPr anchor="ctr"/>
                </a:tc>
                <a:tc>
                  <a:txBody>
                    <a:bodyPr/>
                    <a:lstStyle/>
                    <a:p>
                      <a:r>
                        <a:rPr lang="nl-NL" sz="1200" dirty="0" smtClean="0"/>
                        <a:t>15,00</a:t>
                      </a:r>
                      <a:endParaRPr lang="nl-NL" sz="1200" dirty="0"/>
                    </a:p>
                  </a:txBody>
                  <a:tcPr anchor="ctr"/>
                </a:tc>
                <a:tc>
                  <a:txBody>
                    <a:bodyPr/>
                    <a:lstStyle/>
                    <a:p>
                      <a:r>
                        <a:rPr lang="nl-NL" sz="1200" dirty="0" smtClean="0"/>
                        <a:t>4</a:t>
                      </a:r>
                      <a:endParaRPr lang="nl-NL" sz="1200" dirty="0"/>
                    </a:p>
                  </a:txBody>
                  <a:tcPr anchor="ctr"/>
                </a:tc>
              </a:tr>
              <a:tr h="370840">
                <a:tc>
                  <a:txBody>
                    <a:bodyPr/>
                    <a:lstStyle/>
                    <a:p>
                      <a:r>
                        <a:rPr lang="nl-NL" sz="1200" b="0" dirty="0" smtClean="0"/>
                        <a:t>Banner</a:t>
                      </a:r>
                      <a:endParaRPr lang="nl-NL" sz="1200" b="0" dirty="0"/>
                    </a:p>
                  </a:txBody>
                  <a:tcPr anchor="ctr"/>
                </a:tc>
                <a:tc>
                  <a:txBody>
                    <a:bodyPr/>
                    <a:lstStyle/>
                    <a:p>
                      <a:r>
                        <a:rPr lang="nl-NL" sz="1200" dirty="0" smtClean="0"/>
                        <a:t>4</a:t>
                      </a:r>
                      <a:endParaRPr lang="nl-NL" sz="1200" dirty="0"/>
                    </a:p>
                  </a:txBody>
                  <a:tcPr anchor="ctr"/>
                </a:tc>
                <a:tc>
                  <a:txBody>
                    <a:bodyPr/>
                    <a:lstStyle/>
                    <a:p>
                      <a:r>
                        <a:rPr lang="nl-NL" sz="1200" dirty="0" smtClean="0"/>
                        <a:t>Altijd</a:t>
                      </a:r>
                      <a:endParaRPr lang="nl-NL" sz="1200" dirty="0"/>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smtClean="0"/>
                        <a:t>2238/16983</a:t>
                      </a:r>
                    </a:p>
                  </a:txBody>
                  <a:tcPr anchor="ctr"/>
                </a:tc>
                <a:tc>
                  <a:txBody>
                    <a:bodyPr/>
                    <a:lstStyle/>
                    <a:p>
                      <a:endParaRPr lang="nl-NL" sz="1200" dirty="0"/>
                    </a:p>
                  </a:txBody>
                  <a:tcPr anchor="ctr"/>
                </a:tc>
                <a:tc>
                  <a:txBody>
                    <a:bodyPr/>
                    <a:lstStyle/>
                    <a:p>
                      <a:r>
                        <a:rPr lang="nl-NL" sz="1200" dirty="0" smtClean="0"/>
                        <a:t>4</a:t>
                      </a:r>
                      <a:endParaRPr lang="nl-NL" sz="1200" dirty="0"/>
                    </a:p>
                  </a:txBody>
                  <a:tcPr anchor="ctr"/>
                </a:tc>
              </a:tr>
              <a:tr h="370840">
                <a:tc>
                  <a:txBody>
                    <a:bodyPr/>
                    <a:lstStyle/>
                    <a:p>
                      <a:r>
                        <a:rPr lang="nl-NL" sz="1200" b="0" dirty="0" smtClean="0"/>
                        <a:t>E-mail </a:t>
                      </a:r>
                      <a:r>
                        <a:rPr lang="nl-NL" sz="1200" b="0" dirty="0" err="1" smtClean="0"/>
                        <a:t>Slimrectangle</a:t>
                      </a:r>
                      <a:endParaRPr lang="nl-NL" sz="1200" b="0" dirty="0"/>
                    </a:p>
                  </a:txBody>
                  <a:tcPr anchor="ctr"/>
                </a:tc>
                <a:tc>
                  <a:txBody>
                    <a:bodyPr/>
                    <a:lstStyle/>
                    <a:p>
                      <a:r>
                        <a:rPr lang="nl-NL" sz="1200" dirty="0" smtClean="0"/>
                        <a:t>2</a:t>
                      </a:r>
                      <a:endParaRPr lang="nl-NL" sz="1200" dirty="0"/>
                    </a:p>
                  </a:txBody>
                  <a:tcPr anchor="ctr"/>
                </a:tc>
                <a:tc>
                  <a:txBody>
                    <a:bodyPr/>
                    <a:lstStyle/>
                    <a:p>
                      <a:r>
                        <a:rPr lang="nl-NL" sz="1200" dirty="0" smtClean="0"/>
                        <a:t>Alle e-mails</a:t>
                      </a:r>
                      <a:endParaRPr lang="nl-NL" sz="1200" dirty="0"/>
                    </a:p>
                  </a:txBody>
                  <a:tcPr anchor="ctr"/>
                </a:tc>
                <a:tc>
                  <a:txBody>
                    <a:bodyPr/>
                    <a:lstStyle/>
                    <a:p>
                      <a:r>
                        <a:rPr lang="nl-NL" sz="1200" dirty="0" smtClean="0"/>
                        <a:t>7500</a:t>
                      </a:r>
                      <a:endParaRPr lang="nl-NL" sz="1200" dirty="0"/>
                    </a:p>
                  </a:txBody>
                  <a:tcPr anchor="ctr"/>
                </a:tc>
                <a:tc>
                  <a:txBody>
                    <a:bodyPr/>
                    <a:lstStyle/>
                    <a:p>
                      <a:endParaRPr lang="nl-NL" sz="1200" dirty="0"/>
                    </a:p>
                  </a:txBody>
                  <a:tcPr anchor="ctr"/>
                </a:tc>
                <a:tc>
                  <a:txBody>
                    <a:bodyPr/>
                    <a:lstStyle/>
                    <a:p>
                      <a:r>
                        <a:rPr lang="nl-NL" sz="1200" dirty="0" smtClean="0"/>
                        <a:t>4</a:t>
                      </a:r>
                      <a:endParaRPr lang="nl-NL" sz="1200" dirty="0"/>
                    </a:p>
                  </a:txBody>
                  <a:tcPr anchor="ctr"/>
                </a:tc>
              </a:tr>
              <a:tr h="370840">
                <a:tc>
                  <a:txBody>
                    <a:bodyPr/>
                    <a:lstStyle/>
                    <a:p>
                      <a:r>
                        <a:rPr lang="nl-NL" sz="1200" b="0" dirty="0" smtClean="0"/>
                        <a:t>E-mail </a:t>
                      </a:r>
                      <a:r>
                        <a:rPr lang="nl-NL" sz="1200" b="0" dirty="0" err="1" smtClean="0"/>
                        <a:t>Advertorial</a:t>
                      </a:r>
                      <a:endParaRPr lang="nl-NL" sz="1200" b="0" dirty="0"/>
                    </a:p>
                  </a:txBody>
                  <a:tcPr anchor="ctr"/>
                </a:tc>
                <a:tc>
                  <a:txBody>
                    <a:bodyPr/>
                    <a:lstStyle/>
                    <a:p>
                      <a:r>
                        <a:rPr lang="nl-NL" sz="1200" dirty="0" smtClean="0"/>
                        <a:t>1</a:t>
                      </a:r>
                      <a:endParaRPr lang="nl-NL" sz="1200" dirty="0"/>
                    </a:p>
                  </a:txBody>
                  <a:tcPr anchor="ctr"/>
                </a:tc>
                <a:tc>
                  <a:txBody>
                    <a:bodyPr/>
                    <a:lstStyle/>
                    <a:p>
                      <a:r>
                        <a:rPr lang="nl-NL" sz="1200" dirty="0" smtClean="0"/>
                        <a:t>Alle e-mails</a:t>
                      </a:r>
                      <a:endParaRPr lang="nl-NL" sz="1200" dirty="0"/>
                    </a:p>
                  </a:txBody>
                  <a:tcPr anchor="ctr"/>
                </a:tc>
                <a:tc>
                  <a:txBody>
                    <a:bodyPr/>
                    <a:lstStyle/>
                    <a:p>
                      <a:r>
                        <a:rPr lang="nl-NL" sz="1200" dirty="0" smtClean="0"/>
                        <a:t>7500</a:t>
                      </a:r>
                      <a:endParaRPr lang="nl-NL" sz="1200" dirty="0"/>
                    </a:p>
                  </a:txBody>
                  <a:tcPr anchor="ctr"/>
                </a:tc>
                <a:tc>
                  <a:txBody>
                    <a:bodyPr/>
                    <a:lstStyle/>
                    <a:p>
                      <a:endParaRPr lang="nl-NL" sz="1200" dirty="0"/>
                    </a:p>
                  </a:txBody>
                  <a:tcPr anchor="ctr"/>
                </a:tc>
                <a:tc>
                  <a:txBody>
                    <a:bodyPr/>
                    <a:lstStyle/>
                    <a:p>
                      <a:endParaRPr lang="nl-NL" sz="1200" dirty="0"/>
                    </a:p>
                  </a:txBody>
                  <a:tcPr anchor="ctr"/>
                </a:tc>
              </a:tr>
            </a:tbl>
          </a:graphicData>
        </a:graphic>
      </p:graphicFrame>
      <p:sp>
        <p:nvSpPr>
          <p:cNvPr id="3" name="Titel 2"/>
          <p:cNvSpPr>
            <a:spLocks noGrp="1"/>
          </p:cNvSpPr>
          <p:nvPr>
            <p:ph type="title"/>
          </p:nvPr>
        </p:nvSpPr>
        <p:spPr/>
        <p:txBody>
          <a:bodyPr/>
          <a:lstStyle/>
          <a:p>
            <a:r>
              <a:rPr lang="nl-NL" dirty="0" smtClean="0"/>
              <a:t>Tarieven</a:t>
            </a:r>
            <a:endParaRPr lang="nl-NL" dirty="0"/>
          </a:p>
        </p:txBody>
      </p:sp>
      <p:sp>
        <p:nvSpPr>
          <p:cNvPr id="4" name="Rechthoek 3"/>
          <p:cNvSpPr/>
          <p:nvPr/>
        </p:nvSpPr>
        <p:spPr>
          <a:xfrm>
            <a:off x="4283968" y="4941168"/>
            <a:ext cx="4572000" cy="276999"/>
          </a:xfrm>
          <a:prstGeom prst="rect">
            <a:avLst/>
          </a:prstGeom>
        </p:spPr>
        <p:txBody>
          <a:bodyPr>
            <a:spAutoFit/>
          </a:bodyPr>
          <a:lstStyle/>
          <a:p>
            <a:pPr algn="r"/>
            <a:r>
              <a:rPr lang="nl-NL" sz="1200" dirty="0" smtClean="0"/>
              <a:t>Alle tarieven zijn exclusief BTW </a:t>
            </a:r>
            <a:endParaRPr lang="nl-NL"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inhoud 1"/>
          <p:cNvSpPr>
            <a:spLocks noGrp="1"/>
          </p:cNvSpPr>
          <p:nvPr>
            <p:ph idx="1"/>
          </p:nvPr>
        </p:nvSpPr>
        <p:spPr/>
        <p:txBody>
          <a:bodyPr/>
          <a:lstStyle/>
          <a:p>
            <a:r>
              <a:rPr lang="nl-NL" sz="1800" dirty="0" smtClean="0"/>
              <a:t>Contact gegevens: tel en e-mail</a:t>
            </a:r>
          </a:p>
          <a:p>
            <a:r>
              <a:rPr lang="nl-NL" sz="1800" dirty="0" smtClean="0"/>
              <a:t>Voorwaarden:</a:t>
            </a:r>
          </a:p>
          <a:p>
            <a:pPr lvl="1"/>
            <a:r>
              <a:rPr lang="nl-NL" sz="1800" dirty="0" smtClean="0"/>
              <a:t>content van tevoren gescreend/na oordeel van </a:t>
            </a:r>
            <a:r>
              <a:rPr lang="nl-NL" sz="1800" dirty="0" err="1" smtClean="0"/>
              <a:t>OH.nl</a:t>
            </a:r>
            <a:r>
              <a:rPr lang="nl-NL" sz="1800" dirty="0" smtClean="0"/>
              <a:t> crew goed te keuren; restitutie naar rato van publicatie/openbaring.</a:t>
            </a:r>
          </a:p>
          <a:p>
            <a:pPr lvl="1"/>
            <a:endParaRPr lang="nl-NL" dirty="0"/>
          </a:p>
        </p:txBody>
      </p:sp>
      <p:sp>
        <p:nvSpPr>
          <p:cNvPr id="3" name="Titel 2"/>
          <p:cNvSpPr>
            <a:spLocks noGrp="1"/>
          </p:cNvSpPr>
          <p:nvPr>
            <p:ph type="title"/>
          </p:nvPr>
        </p:nvSpPr>
        <p:spPr/>
        <p:txBody>
          <a:bodyPr/>
          <a:lstStyle/>
          <a:p>
            <a:r>
              <a:rPr lang="nl-NL" dirty="0" smtClean="0"/>
              <a:t>Contact</a:t>
            </a:r>
            <a:endParaRPr lang="nl-NL" dirty="0"/>
          </a:p>
        </p:txBody>
      </p:sp>
      <p:sp>
        <p:nvSpPr>
          <p:cNvPr id="4" name="Rechthoek 3"/>
          <p:cNvSpPr/>
          <p:nvPr/>
        </p:nvSpPr>
        <p:spPr>
          <a:xfrm>
            <a:off x="395536" y="3861048"/>
            <a:ext cx="8358246" cy="1815882"/>
          </a:xfrm>
          <a:prstGeom prst="rect">
            <a:avLst/>
          </a:prstGeom>
        </p:spPr>
        <p:txBody>
          <a:bodyPr wrap="square">
            <a:spAutoFit/>
          </a:bodyPr>
          <a:lstStyle/>
          <a:p>
            <a:endParaRPr lang="nl-NL" sz="1600" b="1" dirty="0" smtClean="0"/>
          </a:p>
          <a:p>
            <a:r>
              <a:rPr lang="nl-NL" sz="1200" b="1" dirty="0" err="1" smtClean="0"/>
              <a:t>Advertorial</a:t>
            </a:r>
            <a:r>
              <a:rPr lang="nl-NL" sz="1200" b="1" dirty="0" smtClean="0"/>
              <a:t> </a:t>
            </a:r>
          </a:p>
          <a:p>
            <a:r>
              <a:rPr lang="nl-NL" sz="1200" dirty="0" smtClean="0"/>
              <a:t>Een </a:t>
            </a:r>
            <a:r>
              <a:rPr lang="nl-NL" sz="1200" dirty="0" err="1" smtClean="0"/>
              <a:t>advertorial</a:t>
            </a:r>
            <a:r>
              <a:rPr lang="nl-NL" sz="1200" dirty="0" smtClean="0"/>
              <a:t> bevat maximaal 50 woorden en maximaal 1 afbeelding . In de </a:t>
            </a:r>
            <a:r>
              <a:rPr lang="nl-NL" sz="1200" dirty="0" err="1" smtClean="0"/>
              <a:t>advertorial</a:t>
            </a:r>
            <a:r>
              <a:rPr lang="nl-NL" sz="1200" dirty="0" smtClean="0"/>
              <a:t> is een hyperlink opgenomen naar de website van opdrachtgever. Een </a:t>
            </a:r>
            <a:r>
              <a:rPr lang="nl-NL" sz="1200" dirty="0" err="1" smtClean="0"/>
              <a:t>advertorial</a:t>
            </a:r>
            <a:r>
              <a:rPr lang="nl-NL" sz="1200" dirty="0" smtClean="0"/>
              <a:t> dient uiterlijk 3 werkdagen voor plaatsing aangeleverd te worden.</a:t>
            </a:r>
          </a:p>
          <a:p>
            <a:endParaRPr lang="nl-NL" sz="1200" dirty="0" smtClean="0"/>
          </a:p>
          <a:p>
            <a:r>
              <a:rPr lang="nl-NL" sz="1200" b="1" dirty="0" smtClean="0"/>
              <a:t>Doorplaatsing nieuwsbrief </a:t>
            </a:r>
          </a:p>
          <a:p>
            <a:r>
              <a:rPr lang="nl-NL" sz="1200" dirty="0" smtClean="0"/>
              <a:t>Voor het doorplaatsen van de </a:t>
            </a:r>
            <a:r>
              <a:rPr lang="nl-NL" sz="1200" dirty="0" err="1" smtClean="0"/>
              <a:t>advertorial</a:t>
            </a:r>
            <a:r>
              <a:rPr lang="nl-NL" sz="1200" dirty="0" smtClean="0"/>
              <a:t>/banner in de nieuwsbrief hoeft niets extra’s aangeleverd te worden. </a:t>
            </a:r>
          </a:p>
          <a:p>
            <a:r>
              <a:rPr lang="nl-NL" sz="1200" dirty="0" smtClean="0"/>
              <a:t>Binnen de nieuwsbrief komt de </a:t>
            </a:r>
            <a:r>
              <a:rPr lang="nl-NL" sz="1200" dirty="0" err="1" smtClean="0"/>
              <a:t>advertorial</a:t>
            </a:r>
            <a:r>
              <a:rPr lang="nl-NL" sz="1200" dirty="0" smtClean="0"/>
              <a:t>/banner met hyperlink terug. </a:t>
            </a:r>
            <a:endParaRPr lang="nl-NL"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normAutofit/>
          </a:bodyPr>
          <a:lstStyle/>
          <a:p>
            <a:r>
              <a:rPr lang="en-US" sz="1800" b="1" dirty="0" err="1" smtClean="0"/>
              <a:t>Waarom</a:t>
            </a:r>
            <a:r>
              <a:rPr lang="en-US" sz="1800" b="1" dirty="0" smtClean="0"/>
              <a:t>: </a:t>
            </a:r>
            <a:r>
              <a:rPr lang="en-US" sz="1800" dirty="0" err="1" smtClean="0"/>
              <a:t>Groepsfinanciën</a:t>
            </a:r>
            <a:r>
              <a:rPr lang="en-US" sz="1800" dirty="0" smtClean="0"/>
              <a:t> </a:t>
            </a:r>
            <a:r>
              <a:rPr lang="en-US" sz="1800" dirty="0" err="1" smtClean="0"/>
              <a:t>overzichtelijk</a:t>
            </a:r>
            <a:r>
              <a:rPr lang="en-US" sz="1800" dirty="0" smtClean="0"/>
              <a:t> en </a:t>
            </a:r>
            <a:r>
              <a:rPr lang="en-US" sz="1800" dirty="0" err="1" smtClean="0"/>
              <a:t>gemakkelijk</a:t>
            </a:r>
            <a:r>
              <a:rPr lang="en-US" sz="1800" dirty="0" smtClean="0"/>
              <a:t> </a:t>
            </a:r>
            <a:r>
              <a:rPr lang="en-US" sz="1800" dirty="0" err="1" smtClean="0"/>
              <a:t>regelen</a:t>
            </a:r>
            <a:endParaRPr lang="en-US" sz="1800" dirty="0" smtClean="0"/>
          </a:p>
          <a:p>
            <a:endParaRPr lang="en-US" sz="1800" dirty="0" smtClean="0"/>
          </a:p>
          <a:p>
            <a:r>
              <a:rPr lang="en-US" sz="1800" b="1" dirty="0" err="1" smtClean="0"/>
              <a:t>Wat</a:t>
            </a:r>
            <a:r>
              <a:rPr lang="en-US" sz="1800" dirty="0" smtClean="0"/>
              <a:t>: </a:t>
            </a:r>
            <a:r>
              <a:rPr lang="en-US" sz="1800" dirty="0" err="1" smtClean="0"/>
              <a:t>Beheerfuncties</a:t>
            </a:r>
            <a:r>
              <a:rPr lang="en-US" sz="1800" dirty="0" smtClean="0"/>
              <a:t> </a:t>
            </a:r>
            <a:r>
              <a:rPr lang="en-US" sz="1800" dirty="0" err="1" smtClean="0"/>
              <a:t>voor</a:t>
            </a:r>
            <a:r>
              <a:rPr lang="en-US" sz="1800" dirty="0" smtClean="0"/>
              <a:t> </a:t>
            </a:r>
            <a:r>
              <a:rPr lang="en-US" sz="1800" dirty="0" err="1" smtClean="0"/>
              <a:t>studentenhuizen</a:t>
            </a:r>
            <a:r>
              <a:rPr lang="en-US" sz="1800" dirty="0" smtClean="0"/>
              <a:t> en </a:t>
            </a:r>
            <a:r>
              <a:rPr lang="en-US" sz="1800" dirty="0" err="1" smtClean="0"/>
              <a:t>groepen</a:t>
            </a:r>
            <a:endParaRPr lang="en-US" sz="1800" dirty="0" smtClean="0"/>
          </a:p>
          <a:p>
            <a:endParaRPr lang="en-US" sz="1800" dirty="0" smtClean="0"/>
          </a:p>
          <a:p>
            <a:pPr marL="365760" lvl="1" indent="-256032">
              <a:spcBef>
                <a:spcPts val="400"/>
              </a:spcBef>
              <a:buSzPct val="68000"/>
              <a:buFont typeface="Wingdings 3"/>
              <a:buChar char=""/>
            </a:pPr>
            <a:r>
              <a:rPr lang="en-US" sz="1800" b="1" dirty="0" smtClean="0"/>
              <a:t>USP: </a:t>
            </a:r>
            <a:r>
              <a:rPr lang="nl-NL" sz="1800" dirty="0" smtClean="0"/>
              <a:t>Complete ondersteuning van studentenleven en groepen.</a:t>
            </a:r>
          </a:p>
          <a:p>
            <a:pPr>
              <a:buNone/>
            </a:pPr>
            <a:endParaRPr lang="en-US" sz="1800" dirty="0" smtClean="0"/>
          </a:p>
          <a:p>
            <a:r>
              <a:rPr lang="en-US" sz="1800" b="1" dirty="0" err="1" smtClean="0"/>
              <a:t>Doel</a:t>
            </a:r>
            <a:r>
              <a:rPr lang="en-US" sz="1800" b="1" dirty="0" smtClean="0"/>
              <a:t>: </a:t>
            </a:r>
            <a:r>
              <a:rPr lang="en-US" sz="1800" dirty="0" smtClean="0"/>
              <a:t>Het online platform </a:t>
            </a:r>
            <a:r>
              <a:rPr lang="en-US" sz="1800" dirty="0" err="1" smtClean="0"/>
              <a:t>voor</a:t>
            </a:r>
            <a:r>
              <a:rPr lang="en-US" sz="1800" dirty="0" smtClean="0"/>
              <a:t> </a:t>
            </a:r>
            <a:r>
              <a:rPr lang="en-US" sz="1800" dirty="0" err="1" smtClean="0"/>
              <a:t>uitwonende</a:t>
            </a:r>
            <a:r>
              <a:rPr lang="en-US" sz="1800" dirty="0" smtClean="0"/>
              <a:t> student</a:t>
            </a:r>
          </a:p>
          <a:p>
            <a:endParaRPr lang="en-US" sz="1800" dirty="0" smtClean="0"/>
          </a:p>
          <a:p>
            <a:r>
              <a:rPr lang="en-US" sz="1800" b="1" dirty="0" err="1" smtClean="0"/>
              <a:t>Bereik</a:t>
            </a:r>
            <a:r>
              <a:rPr lang="en-US" sz="1800" dirty="0" smtClean="0"/>
              <a:t>:  </a:t>
            </a:r>
            <a:r>
              <a:rPr lang="en-US" sz="1800" dirty="0" err="1" smtClean="0"/>
              <a:t>Verspreid</a:t>
            </a:r>
            <a:r>
              <a:rPr lang="en-US" sz="1800" dirty="0" smtClean="0"/>
              <a:t> over </a:t>
            </a:r>
            <a:r>
              <a:rPr lang="en-US" sz="1800" dirty="0" err="1" smtClean="0"/>
              <a:t>geheel</a:t>
            </a:r>
            <a:r>
              <a:rPr lang="en-US" sz="1800" dirty="0" smtClean="0"/>
              <a:t> Nederland met focus op de </a:t>
            </a:r>
            <a:r>
              <a:rPr lang="en-US" sz="1800" dirty="0" err="1" smtClean="0"/>
              <a:t>studenten</a:t>
            </a:r>
            <a:r>
              <a:rPr lang="en-US" sz="1800" dirty="0" smtClean="0"/>
              <a:t> </a:t>
            </a:r>
            <a:r>
              <a:rPr lang="en-US" sz="1800" dirty="0" err="1" smtClean="0"/>
              <a:t>steden</a:t>
            </a:r>
            <a:r>
              <a:rPr lang="en-US" sz="1800" dirty="0" smtClean="0"/>
              <a:t>. </a:t>
            </a:r>
          </a:p>
        </p:txBody>
      </p:sp>
      <p:sp>
        <p:nvSpPr>
          <p:cNvPr id="2" name="Titel 1"/>
          <p:cNvSpPr>
            <a:spLocks noGrp="1"/>
          </p:cNvSpPr>
          <p:nvPr>
            <p:ph type="title"/>
          </p:nvPr>
        </p:nvSpPr>
        <p:spPr/>
        <p:txBody>
          <a:bodyPr>
            <a:normAutofit/>
          </a:bodyPr>
          <a:lstStyle/>
          <a:p>
            <a:r>
              <a:rPr lang="en-US" sz="3200" dirty="0" smtClean="0"/>
              <a:t>OnlineHuisrekening.nl</a:t>
            </a:r>
            <a:endParaRPr lang="en-U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67544" y="1268760"/>
            <a:ext cx="8229600" cy="4525963"/>
          </a:xfrm>
        </p:spPr>
        <p:txBody>
          <a:bodyPr/>
          <a:lstStyle/>
          <a:p>
            <a:r>
              <a:rPr lang="nl-NL" sz="1600" dirty="0" smtClean="0"/>
              <a:t>Gestart in februari 2010</a:t>
            </a:r>
          </a:p>
          <a:p>
            <a:r>
              <a:rPr lang="nl-NL" sz="1600" dirty="0" smtClean="0"/>
              <a:t>Functionaliteit gericht op financiën</a:t>
            </a:r>
            <a:endParaRPr lang="en-US" sz="1600" dirty="0"/>
          </a:p>
          <a:p>
            <a:r>
              <a:rPr lang="en-US" sz="1600" dirty="0" err="1" smtClean="0"/>
              <a:t>Cijfers</a:t>
            </a:r>
            <a:r>
              <a:rPr lang="en-US" sz="1600" dirty="0" smtClean="0"/>
              <a:t>/</a:t>
            </a:r>
            <a:r>
              <a:rPr lang="en-US" sz="1600" dirty="0" err="1" smtClean="0"/>
              <a:t>grafiekjes</a:t>
            </a:r>
            <a:r>
              <a:rPr lang="en-US" sz="1600" dirty="0" smtClean="0"/>
              <a:t> van: op </a:t>
            </a:r>
            <a:r>
              <a:rPr lang="en-US" sz="1600" dirty="0" err="1" smtClean="0"/>
              <a:t>dit</a:t>
            </a:r>
            <a:r>
              <a:rPr lang="en-US" sz="1600" dirty="0" smtClean="0"/>
              <a:t> en </a:t>
            </a:r>
            <a:r>
              <a:rPr lang="en-US" sz="1600" dirty="0" err="1" smtClean="0"/>
              <a:t>volgende</a:t>
            </a:r>
            <a:r>
              <a:rPr lang="en-US" sz="1600" dirty="0" smtClean="0"/>
              <a:t> </a:t>
            </a:r>
            <a:r>
              <a:rPr lang="en-US" sz="1600" dirty="0" err="1" smtClean="0"/>
              <a:t>blad</a:t>
            </a:r>
            <a:endParaRPr lang="en-US" sz="1600" dirty="0" smtClean="0"/>
          </a:p>
          <a:p>
            <a:pPr lvl="1"/>
            <a:endParaRPr lang="en-US" sz="1600" dirty="0" smtClean="0"/>
          </a:p>
          <a:p>
            <a:pPr lvl="1"/>
            <a:r>
              <a:rPr lang="en-US" sz="1200" dirty="0" err="1" smtClean="0"/>
              <a:t>Notificatie-berichten</a:t>
            </a:r>
            <a:r>
              <a:rPr lang="en-US" sz="1200" dirty="0" smtClean="0"/>
              <a:t> [e-mail] per </a:t>
            </a:r>
            <a:r>
              <a:rPr lang="en-US" sz="1200" dirty="0" err="1" smtClean="0"/>
              <a:t>maand</a:t>
            </a:r>
            <a:endParaRPr lang="en-US" sz="1200" dirty="0" smtClean="0"/>
          </a:p>
          <a:p>
            <a:pPr lvl="1"/>
            <a:r>
              <a:rPr lang="en-US" sz="1200" dirty="0" err="1" smtClean="0"/>
              <a:t>Notificatie-berichten</a:t>
            </a:r>
            <a:r>
              <a:rPr lang="en-US" sz="1200" dirty="0" smtClean="0"/>
              <a:t> [e-mail] per </a:t>
            </a:r>
            <a:r>
              <a:rPr lang="en-US" sz="1200" dirty="0" err="1" smtClean="0"/>
              <a:t>gebruiker</a:t>
            </a:r>
            <a:r>
              <a:rPr lang="en-US" sz="1200" dirty="0" smtClean="0"/>
              <a:t> per </a:t>
            </a:r>
            <a:r>
              <a:rPr lang="en-US" sz="1200" dirty="0" err="1" smtClean="0"/>
              <a:t>maand</a:t>
            </a:r>
            <a:endParaRPr lang="en-US" sz="1200" dirty="0" smtClean="0"/>
          </a:p>
          <a:p>
            <a:pPr lvl="1"/>
            <a:r>
              <a:rPr lang="en-US" sz="1200" dirty="0" err="1" smtClean="0"/>
              <a:t>Aantal</a:t>
            </a:r>
            <a:r>
              <a:rPr lang="en-US" sz="1200" dirty="0" smtClean="0"/>
              <a:t> </a:t>
            </a:r>
            <a:r>
              <a:rPr lang="en-US" sz="1200" dirty="0" err="1" smtClean="0"/>
              <a:t>pageviews</a:t>
            </a:r>
            <a:r>
              <a:rPr lang="en-US" sz="1200" dirty="0" smtClean="0"/>
              <a:t> </a:t>
            </a:r>
            <a:r>
              <a:rPr lang="en-US" sz="1200" dirty="0" err="1" smtClean="0"/>
              <a:t>na</a:t>
            </a:r>
            <a:r>
              <a:rPr lang="en-US" sz="1200" dirty="0" smtClean="0"/>
              <a:t> login</a:t>
            </a:r>
          </a:p>
          <a:p>
            <a:pPr lvl="1"/>
            <a:r>
              <a:rPr lang="en-US" sz="1200" dirty="0" err="1" smtClean="0"/>
              <a:t>Gebruikers</a:t>
            </a:r>
            <a:r>
              <a:rPr lang="en-US" sz="1200" dirty="0" smtClean="0"/>
              <a:t> </a:t>
            </a:r>
            <a:r>
              <a:rPr lang="en-US" sz="1200" dirty="0" err="1" smtClean="0"/>
              <a:t>huizen</a:t>
            </a:r>
            <a:r>
              <a:rPr lang="en-US" sz="1200" dirty="0" smtClean="0"/>
              <a:t> </a:t>
            </a:r>
            <a:r>
              <a:rPr lang="en-US" sz="1200" dirty="0" err="1" smtClean="0"/>
              <a:t>statistiek</a:t>
            </a:r>
            <a:r>
              <a:rPr lang="en-US" sz="1200" dirty="0" smtClean="0"/>
              <a:t>.</a:t>
            </a:r>
          </a:p>
          <a:p>
            <a:pPr lvl="1"/>
            <a:endParaRPr lang="en-US" sz="1400" dirty="0" smtClean="0"/>
          </a:p>
          <a:p>
            <a:pPr lvl="1"/>
            <a:endParaRPr lang="en-US" sz="1400" dirty="0" smtClean="0"/>
          </a:p>
          <a:p>
            <a:pPr lvl="1"/>
            <a:endParaRPr lang="en-US" sz="1400" dirty="0" smtClean="0"/>
          </a:p>
          <a:p>
            <a:pPr>
              <a:buNone/>
            </a:pPr>
            <a:endParaRPr lang="en-US" dirty="0" smtClean="0"/>
          </a:p>
        </p:txBody>
      </p:sp>
      <p:sp>
        <p:nvSpPr>
          <p:cNvPr id="2" name="Titel 1"/>
          <p:cNvSpPr>
            <a:spLocks noGrp="1"/>
          </p:cNvSpPr>
          <p:nvPr>
            <p:ph type="title"/>
          </p:nvPr>
        </p:nvSpPr>
        <p:spPr/>
        <p:txBody>
          <a:bodyPr>
            <a:normAutofit/>
          </a:bodyPr>
          <a:lstStyle/>
          <a:p>
            <a:r>
              <a:rPr lang="en-US" sz="3200" dirty="0" smtClean="0"/>
              <a:t>OnlineHuisrekening.nl – </a:t>
            </a:r>
            <a:r>
              <a:rPr lang="en-US" sz="3200" dirty="0" err="1" smtClean="0"/>
              <a:t>een</a:t>
            </a:r>
            <a:r>
              <a:rPr lang="en-US" sz="3200" dirty="0" smtClean="0"/>
              <a:t> </a:t>
            </a:r>
            <a:r>
              <a:rPr lang="en-US" sz="3200" dirty="0" err="1" smtClean="0"/>
              <a:t>paar</a:t>
            </a:r>
            <a:r>
              <a:rPr lang="en-US" sz="3200" dirty="0" smtClean="0"/>
              <a:t> </a:t>
            </a:r>
            <a:r>
              <a:rPr lang="en-US" sz="3200" dirty="0" err="1" smtClean="0"/>
              <a:t>cijfers</a:t>
            </a:r>
            <a:endParaRPr lang="en-US" sz="3200" dirty="0"/>
          </a:p>
        </p:txBody>
      </p:sp>
      <p:graphicFrame>
        <p:nvGraphicFramePr>
          <p:cNvPr id="4" name="Grafiek 3"/>
          <p:cNvGraphicFramePr/>
          <p:nvPr/>
        </p:nvGraphicFramePr>
        <p:xfrm>
          <a:off x="214282" y="3286124"/>
          <a:ext cx="8286808" cy="285752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normAutofit/>
          </a:bodyPr>
          <a:lstStyle/>
          <a:p>
            <a:r>
              <a:rPr lang="nl-NL" sz="1800" dirty="0" smtClean="0"/>
              <a:t>Studenten zijn lastig te bereiken doordat het een ‘seizoensgevoelige’ doelgroep is. Elk jaar is er een in en uitstroom van studenten van zo’n 20%.</a:t>
            </a:r>
          </a:p>
          <a:p>
            <a:pPr>
              <a:buNone/>
            </a:pPr>
            <a:endParaRPr lang="nl-NL" sz="1800" dirty="0" smtClean="0"/>
          </a:p>
          <a:p>
            <a:r>
              <a:rPr lang="nl-NL" sz="1800" dirty="0" smtClean="0"/>
              <a:t>Hier rest van grafiekjes en cijfers van vorig blad</a:t>
            </a:r>
          </a:p>
        </p:txBody>
      </p:sp>
      <p:sp>
        <p:nvSpPr>
          <p:cNvPr id="2" name="Titel 1"/>
          <p:cNvSpPr>
            <a:spLocks noGrp="1"/>
          </p:cNvSpPr>
          <p:nvPr>
            <p:ph type="title"/>
          </p:nvPr>
        </p:nvSpPr>
        <p:spPr/>
        <p:txBody>
          <a:bodyPr>
            <a:normAutofit/>
          </a:bodyPr>
          <a:lstStyle/>
          <a:p>
            <a:r>
              <a:rPr lang="en-US" sz="3200" dirty="0" err="1" smtClean="0"/>
              <a:t>Doelgroep</a:t>
            </a:r>
            <a:r>
              <a:rPr lang="en-US" sz="3200" dirty="0" smtClean="0"/>
              <a:t> - </a:t>
            </a:r>
            <a:r>
              <a:rPr lang="en-US" sz="3200" dirty="0" err="1" smtClean="0"/>
              <a:t>studenten</a:t>
            </a:r>
            <a:endParaRPr lang="en-US" sz="3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a:xfrm>
            <a:off x="467544" y="1196752"/>
            <a:ext cx="8229600" cy="4525963"/>
          </a:xfrm>
        </p:spPr>
        <p:txBody>
          <a:bodyPr>
            <a:normAutofit lnSpcReduction="10000"/>
          </a:bodyPr>
          <a:lstStyle/>
          <a:p>
            <a:r>
              <a:rPr lang="en-US" sz="1800" b="1" dirty="0" smtClean="0"/>
              <a:t>Advertorial:</a:t>
            </a:r>
          </a:p>
          <a:p>
            <a:pPr lvl="1"/>
            <a:r>
              <a:rPr lang="en-US" sz="1800" dirty="0" err="1" smtClean="0"/>
              <a:t>Nieuwsbericht</a:t>
            </a:r>
            <a:r>
              <a:rPr lang="en-US" sz="1800" dirty="0" smtClean="0"/>
              <a:t> van OH.nl, </a:t>
            </a:r>
            <a:r>
              <a:rPr lang="en-US" sz="1800" dirty="0" err="1" smtClean="0"/>
              <a:t>getoond</a:t>
            </a:r>
            <a:r>
              <a:rPr lang="en-US" sz="1800" dirty="0" smtClean="0"/>
              <a:t> </a:t>
            </a:r>
            <a:r>
              <a:rPr lang="en-US" sz="1800" dirty="0" err="1" smtClean="0"/>
              <a:t>na</a:t>
            </a:r>
            <a:r>
              <a:rPr lang="en-US" sz="1800" dirty="0" smtClean="0"/>
              <a:t> </a:t>
            </a:r>
            <a:r>
              <a:rPr lang="en-US" sz="1800" dirty="0" err="1" smtClean="0"/>
              <a:t>inloggen</a:t>
            </a:r>
            <a:r>
              <a:rPr lang="en-US" sz="1800" dirty="0" smtClean="0"/>
              <a:t>. </a:t>
            </a:r>
            <a:r>
              <a:rPr lang="en-US" sz="1800" dirty="0" err="1" smtClean="0"/>
              <a:t>Bericht</a:t>
            </a:r>
            <a:r>
              <a:rPr lang="en-US" sz="1800" dirty="0" smtClean="0"/>
              <a:t> prominent in </a:t>
            </a:r>
            <a:r>
              <a:rPr lang="en-US" sz="1800" dirty="0" err="1" smtClean="0"/>
              <a:t>beeld</a:t>
            </a:r>
            <a:r>
              <a:rPr lang="en-US" sz="1800" dirty="0" smtClean="0"/>
              <a:t>, </a:t>
            </a:r>
            <a:r>
              <a:rPr lang="en-US" sz="1800" dirty="0" err="1" smtClean="0"/>
              <a:t>ruimte</a:t>
            </a:r>
            <a:r>
              <a:rPr lang="en-US" sz="1800" dirty="0" smtClean="0"/>
              <a:t> </a:t>
            </a:r>
            <a:r>
              <a:rPr lang="en-US" sz="1800" dirty="0" err="1" smtClean="0"/>
              <a:t>voor</a:t>
            </a:r>
            <a:r>
              <a:rPr lang="en-US" sz="1800" dirty="0" smtClean="0"/>
              <a:t> </a:t>
            </a:r>
            <a:r>
              <a:rPr lang="en-US" sz="1800" dirty="0" err="1" smtClean="0"/>
              <a:t>kleine</a:t>
            </a:r>
            <a:r>
              <a:rPr lang="en-US" sz="1800" dirty="0" smtClean="0"/>
              <a:t> </a:t>
            </a:r>
            <a:r>
              <a:rPr lang="en-US" sz="1800" dirty="0" err="1" smtClean="0"/>
              <a:t>afbeelding</a:t>
            </a:r>
            <a:r>
              <a:rPr lang="en-US" sz="1800" dirty="0" smtClean="0"/>
              <a:t>.</a:t>
            </a:r>
          </a:p>
          <a:p>
            <a:pPr lvl="1"/>
            <a:r>
              <a:rPr lang="en-US" sz="1800" dirty="0" smtClean="0"/>
              <a:t>Views: [</a:t>
            </a:r>
            <a:r>
              <a:rPr lang="en-US" sz="1800" dirty="0" err="1" smtClean="0"/>
              <a:t>aantal</a:t>
            </a:r>
            <a:r>
              <a:rPr lang="en-US" sz="1800" dirty="0" smtClean="0"/>
              <a:t> </a:t>
            </a:r>
            <a:r>
              <a:rPr lang="en-US" sz="1800" dirty="0" err="1" smtClean="0"/>
              <a:t>inlogpogingen</a:t>
            </a:r>
            <a:r>
              <a:rPr lang="en-US" sz="1800" dirty="0" smtClean="0"/>
              <a:t>/</a:t>
            </a:r>
            <a:r>
              <a:rPr lang="en-US" sz="1800" dirty="0" err="1" smtClean="0"/>
              <a:t>maand</a:t>
            </a:r>
            <a:r>
              <a:rPr lang="en-US" sz="1800" dirty="0" smtClean="0"/>
              <a:t>]</a:t>
            </a:r>
          </a:p>
          <a:p>
            <a:pPr lvl="1"/>
            <a:endParaRPr lang="en-US" sz="1800" dirty="0" smtClean="0"/>
          </a:p>
          <a:p>
            <a:r>
              <a:rPr lang="en-US" sz="1800" b="1" dirty="0" smtClean="0"/>
              <a:t>Banner:</a:t>
            </a:r>
          </a:p>
          <a:p>
            <a:pPr lvl="1"/>
            <a:r>
              <a:rPr lang="en-US" sz="1800" dirty="0" err="1" smtClean="0"/>
              <a:t>Afbeelding</a:t>
            </a:r>
            <a:r>
              <a:rPr lang="en-US" sz="1800" dirty="0" smtClean="0"/>
              <a:t>/</a:t>
            </a:r>
            <a:r>
              <a:rPr lang="en-US" sz="1800" dirty="0" err="1" smtClean="0"/>
              <a:t>tekst</a:t>
            </a:r>
            <a:r>
              <a:rPr lang="en-US" sz="1800" dirty="0" smtClean="0"/>
              <a:t> </a:t>
            </a:r>
            <a:r>
              <a:rPr lang="en-US" sz="1800" dirty="0" err="1" smtClean="0"/>
              <a:t>getoond</a:t>
            </a:r>
            <a:r>
              <a:rPr lang="en-US" sz="1800" dirty="0" smtClean="0"/>
              <a:t>, op </a:t>
            </a:r>
            <a:r>
              <a:rPr lang="en-US" sz="1800" dirty="0" err="1" smtClean="0"/>
              <a:t>verschillende</a:t>
            </a:r>
            <a:r>
              <a:rPr lang="en-US" sz="1800" dirty="0" smtClean="0"/>
              <a:t> </a:t>
            </a:r>
            <a:r>
              <a:rPr lang="en-US" sz="1800" dirty="0" err="1" smtClean="0"/>
              <a:t>plaatsen</a:t>
            </a:r>
            <a:r>
              <a:rPr lang="en-US" sz="1800" dirty="0" smtClean="0"/>
              <a:t> en </a:t>
            </a:r>
            <a:r>
              <a:rPr lang="en-US" sz="1800" dirty="0" err="1" smtClean="0"/>
              <a:t>pagina’s</a:t>
            </a:r>
            <a:r>
              <a:rPr lang="en-US" sz="1800" dirty="0" smtClean="0"/>
              <a:t> </a:t>
            </a:r>
            <a:r>
              <a:rPr lang="en-US" sz="1800" dirty="0" err="1" smtClean="0"/>
              <a:t>mogelijk</a:t>
            </a:r>
            <a:r>
              <a:rPr lang="en-US" sz="1800" dirty="0" smtClean="0"/>
              <a:t>. </a:t>
            </a:r>
          </a:p>
          <a:p>
            <a:pPr lvl="1"/>
            <a:r>
              <a:rPr lang="en-US" sz="1800" dirty="0" smtClean="0"/>
              <a:t>[</a:t>
            </a:r>
            <a:r>
              <a:rPr lang="en-US" sz="1800" dirty="0" err="1" smtClean="0"/>
              <a:t>pageviews</a:t>
            </a:r>
            <a:r>
              <a:rPr lang="en-US" sz="1800" dirty="0" smtClean="0"/>
              <a:t> per </a:t>
            </a:r>
            <a:r>
              <a:rPr lang="en-US" sz="1800" dirty="0" err="1" smtClean="0"/>
              <a:t>pagina</a:t>
            </a:r>
            <a:r>
              <a:rPr lang="en-US" sz="1800" dirty="0" smtClean="0"/>
              <a:t>]Views</a:t>
            </a:r>
          </a:p>
          <a:p>
            <a:endParaRPr lang="en-US" sz="2200" b="1" dirty="0" smtClean="0"/>
          </a:p>
          <a:p>
            <a:r>
              <a:rPr lang="en-US" sz="1800" b="1" dirty="0" smtClean="0"/>
              <a:t>Mailing</a:t>
            </a:r>
            <a:r>
              <a:rPr lang="en-US" sz="2200" b="1" dirty="0" smtClean="0"/>
              <a:t>:</a:t>
            </a:r>
          </a:p>
          <a:p>
            <a:pPr lvl="1"/>
            <a:r>
              <a:rPr lang="en-US" sz="1800" dirty="0" smtClean="0"/>
              <a:t>OH.nl </a:t>
            </a:r>
            <a:r>
              <a:rPr lang="en-US" sz="1800" dirty="0" err="1" smtClean="0"/>
              <a:t>maakt</a:t>
            </a:r>
            <a:r>
              <a:rPr lang="en-US" sz="1800" dirty="0" smtClean="0"/>
              <a:t> </a:t>
            </a:r>
            <a:r>
              <a:rPr lang="en-US" sz="1800" dirty="0" err="1" smtClean="0"/>
              <a:t>standaard</a:t>
            </a:r>
            <a:r>
              <a:rPr lang="en-US" sz="1800" dirty="0" smtClean="0"/>
              <a:t> </a:t>
            </a:r>
            <a:r>
              <a:rPr lang="en-US" sz="1800" dirty="0" err="1" smtClean="0"/>
              <a:t>gebruik</a:t>
            </a:r>
            <a:r>
              <a:rPr lang="en-US" sz="1800" dirty="0" smtClean="0"/>
              <a:t> van </a:t>
            </a:r>
            <a:r>
              <a:rPr lang="en-US" sz="1800" dirty="0" err="1" smtClean="0"/>
              <a:t>notificaties</a:t>
            </a:r>
            <a:r>
              <a:rPr lang="en-US" sz="1800" dirty="0" smtClean="0"/>
              <a:t> van </a:t>
            </a:r>
            <a:r>
              <a:rPr lang="en-US" sz="1800" dirty="0" err="1" smtClean="0"/>
              <a:t>activiteiten</a:t>
            </a:r>
            <a:r>
              <a:rPr lang="en-US" sz="1800" dirty="0" smtClean="0"/>
              <a:t> in account (</a:t>
            </a:r>
            <a:r>
              <a:rPr lang="en-US" sz="1800" dirty="0" err="1" smtClean="0"/>
              <a:t>invoer</a:t>
            </a:r>
            <a:r>
              <a:rPr lang="en-US" sz="1800" dirty="0" smtClean="0"/>
              <a:t> </a:t>
            </a:r>
            <a:r>
              <a:rPr lang="en-US" sz="1800" dirty="0" err="1" smtClean="0"/>
              <a:t>kosten</a:t>
            </a:r>
            <a:r>
              <a:rPr lang="en-US" sz="1800" dirty="0" smtClean="0"/>
              <a:t>, </a:t>
            </a:r>
            <a:r>
              <a:rPr lang="en-US" sz="1800" dirty="0" err="1" smtClean="0"/>
              <a:t>kosten</a:t>
            </a:r>
            <a:r>
              <a:rPr lang="en-US" sz="1800" dirty="0" smtClean="0"/>
              <a:t> </a:t>
            </a:r>
            <a:r>
              <a:rPr lang="en-US" sz="1800" dirty="0" err="1" smtClean="0"/>
              <a:t>verdelen</a:t>
            </a:r>
            <a:r>
              <a:rPr lang="en-US" sz="1800" dirty="0" smtClean="0"/>
              <a:t>, </a:t>
            </a:r>
            <a:r>
              <a:rPr lang="en-US" sz="1800" dirty="0" err="1" smtClean="0"/>
              <a:t>berichten</a:t>
            </a:r>
            <a:r>
              <a:rPr lang="en-US" sz="1800" dirty="0" smtClean="0"/>
              <a:t> </a:t>
            </a:r>
            <a:r>
              <a:rPr lang="en-US" sz="1800" dirty="0" err="1" smtClean="0"/>
              <a:t>ontvangen,etc</a:t>
            </a:r>
            <a:r>
              <a:rPr lang="en-US" sz="1800" dirty="0" smtClean="0"/>
              <a:t>.)</a:t>
            </a:r>
          </a:p>
          <a:p>
            <a:pPr lvl="1"/>
            <a:r>
              <a:rPr lang="en-US" sz="1800" dirty="0" smtClean="0"/>
              <a:t>OH.nl </a:t>
            </a:r>
            <a:r>
              <a:rPr lang="en-US" sz="1800" dirty="0" err="1" smtClean="0"/>
              <a:t>informeert</a:t>
            </a:r>
            <a:r>
              <a:rPr lang="en-US" sz="1800" dirty="0" smtClean="0"/>
              <a:t> </a:t>
            </a:r>
            <a:r>
              <a:rPr lang="en-US" sz="1800" dirty="0" err="1" smtClean="0"/>
              <a:t>gebruikers</a:t>
            </a:r>
            <a:r>
              <a:rPr lang="en-US" sz="1800" dirty="0" smtClean="0"/>
              <a:t> over </a:t>
            </a:r>
            <a:r>
              <a:rPr lang="en-US" sz="1800" dirty="0" err="1" smtClean="0"/>
              <a:t>wijzigingen</a:t>
            </a:r>
            <a:r>
              <a:rPr lang="en-US" sz="1800" dirty="0" smtClean="0"/>
              <a:t> van de website  </a:t>
            </a:r>
          </a:p>
          <a:p>
            <a:pPr lvl="1"/>
            <a:r>
              <a:rPr lang="en-US" sz="1800" dirty="0" smtClean="0"/>
              <a:t>[mails </a:t>
            </a:r>
            <a:r>
              <a:rPr lang="en-US" sz="1800" dirty="0" err="1" smtClean="0"/>
              <a:t>verstuurd</a:t>
            </a:r>
            <a:r>
              <a:rPr lang="en-US" sz="1800" dirty="0" smtClean="0"/>
              <a:t>]</a:t>
            </a:r>
          </a:p>
          <a:p>
            <a:pPr lvl="1"/>
            <a:endParaRPr lang="en-US" sz="1800" dirty="0" smtClean="0"/>
          </a:p>
          <a:p>
            <a:pPr lvl="1"/>
            <a:endParaRPr lang="en-US" dirty="0" smtClean="0"/>
          </a:p>
          <a:p>
            <a:pPr lvl="1"/>
            <a:endParaRPr lang="en-US" dirty="0" smtClean="0"/>
          </a:p>
          <a:p>
            <a:endParaRPr lang="en-US" dirty="0"/>
          </a:p>
        </p:txBody>
      </p:sp>
      <p:sp>
        <p:nvSpPr>
          <p:cNvPr id="2" name="Titel 1"/>
          <p:cNvSpPr>
            <a:spLocks noGrp="1"/>
          </p:cNvSpPr>
          <p:nvPr>
            <p:ph type="title"/>
          </p:nvPr>
        </p:nvSpPr>
        <p:spPr/>
        <p:txBody>
          <a:bodyPr>
            <a:normAutofit/>
          </a:bodyPr>
          <a:lstStyle/>
          <a:p>
            <a:r>
              <a:rPr lang="en-US" sz="3200" dirty="0" err="1" smtClean="0"/>
              <a:t>Producten</a:t>
            </a:r>
            <a:r>
              <a:rPr lang="en-US" sz="3200" dirty="0" smtClean="0"/>
              <a:t> en </a:t>
            </a:r>
            <a:r>
              <a:rPr lang="en-US" sz="3200" dirty="0" err="1" smtClean="0"/>
              <a:t>diensten</a:t>
            </a:r>
            <a:r>
              <a:rPr lang="en-US" sz="3200" dirty="0" smtClean="0"/>
              <a:t> - </a:t>
            </a:r>
            <a:r>
              <a:rPr lang="en-US" sz="3200" dirty="0" err="1" smtClean="0"/>
              <a:t>webvertisment</a:t>
            </a:r>
            <a:endParaRPr lang="en-US" sz="32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p:cNvSpPr>
            <a:spLocks noGrp="1"/>
          </p:cNvSpPr>
          <p:nvPr>
            <p:ph idx="1"/>
          </p:nvPr>
        </p:nvSpPr>
        <p:spPr/>
        <p:txBody>
          <a:bodyPr>
            <a:normAutofit fontScale="77500" lnSpcReduction="20000"/>
          </a:bodyPr>
          <a:lstStyle/>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endParaRPr lang="en-US" sz="1800" dirty="0" smtClean="0"/>
          </a:p>
          <a:p>
            <a:pPr lvl="1"/>
            <a:r>
              <a:rPr lang="en-US" sz="1800" dirty="0" smtClean="0"/>
              <a:t>&lt;&lt;</a:t>
            </a:r>
            <a:r>
              <a:rPr lang="en-US" sz="1800" dirty="0" err="1" smtClean="0"/>
              <a:t>source:Google</a:t>
            </a:r>
            <a:r>
              <a:rPr lang="en-US" sz="1800" dirty="0" smtClean="0"/>
              <a:t> Analytics… </a:t>
            </a:r>
            <a:r>
              <a:rPr lang="en-US" sz="1800" dirty="0" err="1" smtClean="0"/>
              <a:t>wellicht</a:t>
            </a:r>
            <a:r>
              <a:rPr lang="en-US" sz="1800" dirty="0" smtClean="0"/>
              <a:t> </a:t>
            </a:r>
            <a:r>
              <a:rPr lang="en-US" sz="1800" dirty="0" err="1" smtClean="0"/>
              <a:t>dus</a:t>
            </a:r>
            <a:r>
              <a:rPr lang="en-US" sz="1800" dirty="0" smtClean="0"/>
              <a:t> </a:t>
            </a:r>
            <a:r>
              <a:rPr lang="en-US" sz="1800" dirty="0" err="1" smtClean="0"/>
              <a:t>andere</a:t>
            </a:r>
            <a:r>
              <a:rPr lang="en-US" sz="1800" dirty="0" smtClean="0"/>
              <a:t> </a:t>
            </a:r>
            <a:r>
              <a:rPr lang="en-US" sz="1800" dirty="0" err="1" smtClean="0"/>
              <a:t>gebruiken</a:t>
            </a:r>
            <a:r>
              <a:rPr lang="en-US" sz="1800" dirty="0" smtClean="0"/>
              <a:t>&gt;&gt;</a:t>
            </a:r>
          </a:p>
          <a:p>
            <a:pPr lvl="1"/>
            <a:endParaRPr lang="en-US" dirty="0" smtClean="0"/>
          </a:p>
          <a:p>
            <a:pPr lvl="1"/>
            <a:endParaRPr lang="en-US" dirty="0" smtClean="0"/>
          </a:p>
          <a:p>
            <a:endParaRPr lang="en-US" dirty="0"/>
          </a:p>
        </p:txBody>
      </p:sp>
      <p:sp>
        <p:nvSpPr>
          <p:cNvPr id="2" name="Titel 1"/>
          <p:cNvSpPr>
            <a:spLocks noGrp="1"/>
          </p:cNvSpPr>
          <p:nvPr>
            <p:ph type="title"/>
          </p:nvPr>
        </p:nvSpPr>
        <p:spPr/>
        <p:txBody>
          <a:bodyPr>
            <a:normAutofit/>
          </a:bodyPr>
          <a:lstStyle/>
          <a:p>
            <a:r>
              <a:rPr lang="en-US" sz="3200" dirty="0" err="1" smtClean="0"/>
              <a:t>Producten</a:t>
            </a:r>
            <a:r>
              <a:rPr lang="en-US" sz="3200" dirty="0" smtClean="0"/>
              <a:t> en </a:t>
            </a:r>
            <a:r>
              <a:rPr lang="en-US" sz="3200" dirty="0" err="1" smtClean="0"/>
              <a:t>diensten</a:t>
            </a:r>
            <a:r>
              <a:rPr lang="en-US" sz="3200" dirty="0" smtClean="0"/>
              <a:t> - </a:t>
            </a:r>
            <a:r>
              <a:rPr lang="en-US" sz="3200" dirty="0" err="1" smtClean="0"/>
              <a:t>pageviews</a:t>
            </a:r>
            <a:endParaRPr lang="en-US" sz="3200" dirty="0"/>
          </a:p>
        </p:txBody>
      </p:sp>
      <p:graphicFrame>
        <p:nvGraphicFramePr>
          <p:cNvPr id="4" name="Tabel 3"/>
          <p:cNvGraphicFramePr>
            <a:graphicFrameLocks noGrp="1"/>
          </p:cNvGraphicFramePr>
          <p:nvPr/>
        </p:nvGraphicFramePr>
        <p:xfrm>
          <a:off x="683568" y="1340768"/>
          <a:ext cx="7858180" cy="4327369"/>
        </p:xfrm>
        <a:graphic>
          <a:graphicData uri="http://schemas.openxmlformats.org/drawingml/2006/table">
            <a:tbl>
              <a:tblPr firstRow="1" bandRow="1">
                <a:tableStyleId>{5C22544A-7EE6-4342-B048-85BDC9FD1C3A}</a:tableStyleId>
              </a:tblPr>
              <a:tblGrid>
                <a:gridCol w="1964545"/>
                <a:gridCol w="2321735"/>
                <a:gridCol w="2428892"/>
                <a:gridCol w="1143008"/>
              </a:tblGrid>
              <a:tr h="571504">
                <a:tc>
                  <a:txBody>
                    <a:bodyPr/>
                    <a:lstStyle/>
                    <a:p>
                      <a:r>
                        <a:rPr lang="en-US" sz="1600" dirty="0" err="1" smtClean="0"/>
                        <a:t>Pagina</a:t>
                      </a:r>
                      <a:endParaRPr lang="en-US" sz="1600" dirty="0"/>
                    </a:p>
                  </a:txBody>
                  <a:tcPr/>
                </a:tc>
                <a:tc>
                  <a:txBody>
                    <a:bodyPr/>
                    <a:lstStyle/>
                    <a:p>
                      <a:r>
                        <a:rPr lang="en-US" sz="1600" dirty="0" err="1" smtClean="0"/>
                        <a:t>Bezoeken</a:t>
                      </a:r>
                      <a:r>
                        <a:rPr lang="en-US" sz="1600" dirty="0" smtClean="0"/>
                        <a:t>/</a:t>
                      </a:r>
                      <a:r>
                        <a:rPr lang="en-US" sz="1600" dirty="0" err="1" smtClean="0"/>
                        <a:t>maand</a:t>
                      </a:r>
                      <a:endParaRPr lang="en-US" sz="1600" dirty="0"/>
                    </a:p>
                  </a:txBody>
                  <a:tcPr/>
                </a:tc>
                <a:tc>
                  <a:txBody>
                    <a:bodyPr/>
                    <a:lstStyle/>
                    <a:p>
                      <a:r>
                        <a:rPr lang="en-US" sz="1600" dirty="0" err="1" smtClean="0"/>
                        <a:t>Pageviews</a:t>
                      </a:r>
                      <a:r>
                        <a:rPr lang="en-US" sz="1600" dirty="0" smtClean="0"/>
                        <a:t>/</a:t>
                      </a:r>
                      <a:r>
                        <a:rPr lang="en-US" sz="1600" dirty="0" err="1" smtClean="0"/>
                        <a:t>Maand</a:t>
                      </a:r>
                      <a:endParaRPr lang="en-US" sz="1600" dirty="0"/>
                    </a:p>
                  </a:txBody>
                  <a:tcPr/>
                </a:tc>
                <a:tc>
                  <a:txBody>
                    <a:bodyPr/>
                    <a:lstStyle/>
                    <a:p>
                      <a:r>
                        <a:rPr lang="en-US" sz="1600" dirty="0" smtClean="0"/>
                        <a:t>Trend</a:t>
                      </a:r>
                      <a:endParaRPr lang="en-US" sz="1600" dirty="0"/>
                    </a:p>
                  </a:txBody>
                  <a:tcPr/>
                </a:tc>
              </a:tr>
              <a:tr h="520435">
                <a:tc>
                  <a:txBody>
                    <a:bodyPr/>
                    <a:lstStyle/>
                    <a:p>
                      <a:r>
                        <a:rPr lang="en-US" sz="1400" b="0" dirty="0" smtClean="0"/>
                        <a:t>Home page</a:t>
                      </a:r>
                      <a:endParaRPr lang="en-US" sz="1400" b="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1.852</a:t>
                      </a:r>
                    </a:p>
                  </a:txBody>
                  <a:tcPr/>
                </a:tc>
                <a:tc>
                  <a:txBody>
                    <a:bodyPr/>
                    <a:lstStyle/>
                    <a:p>
                      <a:r>
                        <a:rPr lang="en-US" sz="1400" dirty="0" smtClean="0"/>
                        <a:t>2.577</a:t>
                      </a:r>
                      <a:endParaRPr lang="en-US" sz="1400" dirty="0"/>
                    </a:p>
                  </a:txBody>
                  <a:tcPr/>
                </a:tc>
                <a:tc>
                  <a:txBody>
                    <a:bodyPr/>
                    <a:lstStyle/>
                    <a:p>
                      <a:endParaRPr lang="en-US" sz="1400" dirty="0"/>
                    </a:p>
                  </a:txBody>
                  <a:tcPr/>
                </a:tc>
              </a:tr>
              <a:tr h="520435">
                <a:tc>
                  <a:txBody>
                    <a:bodyPr/>
                    <a:lstStyle/>
                    <a:p>
                      <a:r>
                        <a:rPr lang="en-US" sz="1400" b="0" dirty="0" err="1" smtClean="0"/>
                        <a:t>Mogelijkheden</a:t>
                      </a:r>
                      <a:r>
                        <a:rPr lang="en-US" sz="1400" b="0" dirty="0" smtClean="0"/>
                        <a:t> (‘</a:t>
                      </a:r>
                      <a:r>
                        <a:rPr lang="en-US" sz="1400" b="0" dirty="0" err="1" smtClean="0"/>
                        <a:t>informatie</a:t>
                      </a:r>
                      <a:r>
                        <a:rPr lang="en-US" sz="1400" b="0" dirty="0" smtClean="0"/>
                        <a:t>/</a:t>
                      </a:r>
                      <a:r>
                        <a:rPr lang="en-US" sz="1400" b="0" dirty="0" err="1" smtClean="0"/>
                        <a:t>financieel</a:t>
                      </a:r>
                      <a:r>
                        <a:rPr lang="en-US" sz="1400" b="0" dirty="0" smtClean="0"/>
                        <a:t>/’)</a:t>
                      </a:r>
                      <a:endParaRPr lang="en-US" sz="1400" b="0" dirty="0"/>
                    </a:p>
                  </a:txBody>
                  <a:tcPr/>
                </a:tc>
                <a:tc>
                  <a:txBody>
                    <a:bodyPr/>
                    <a:lstStyle/>
                    <a:p>
                      <a:r>
                        <a:rPr lang="en-US" sz="1400" dirty="0" smtClean="0"/>
                        <a:t>194</a:t>
                      </a:r>
                      <a:endParaRPr lang="en-US" sz="1400" dirty="0"/>
                    </a:p>
                  </a:txBody>
                  <a:tcPr/>
                </a:tc>
                <a:tc>
                  <a:txBody>
                    <a:bodyPr/>
                    <a:lstStyle/>
                    <a:p>
                      <a:r>
                        <a:rPr lang="en-US" sz="1400" dirty="0" smtClean="0"/>
                        <a:t>268</a:t>
                      </a:r>
                      <a:endParaRPr lang="en-US" sz="1400" dirty="0"/>
                    </a:p>
                  </a:txBody>
                  <a:tcPr/>
                </a:tc>
                <a:tc>
                  <a:txBody>
                    <a:bodyPr/>
                    <a:lstStyle/>
                    <a:p>
                      <a:endParaRPr lang="en-US" sz="1400" dirty="0"/>
                    </a:p>
                  </a:txBody>
                  <a:tcPr/>
                </a:tc>
              </a:tr>
              <a:tr h="5204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0" dirty="0" err="1" smtClean="0"/>
                        <a:t>Overzicht</a:t>
                      </a:r>
                      <a:r>
                        <a:rPr lang="en-US" sz="1400" b="0" dirty="0" smtClean="0"/>
                        <a:t/>
                      </a:r>
                      <a:br>
                        <a:rPr lang="en-US" sz="1400" b="0" dirty="0" smtClean="0"/>
                      </a:br>
                      <a:r>
                        <a:rPr lang="en-US" sz="1400" b="0" dirty="0" smtClean="0"/>
                        <a:t>(Home page </a:t>
                      </a:r>
                      <a:r>
                        <a:rPr lang="en-US" sz="1400" b="0" dirty="0" err="1" smtClean="0"/>
                        <a:t>na</a:t>
                      </a:r>
                      <a:r>
                        <a:rPr lang="en-US" sz="1400" b="0" dirty="0" smtClean="0"/>
                        <a:t> login)</a:t>
                      </a:r>
                    </a:p>
                  </a:txBody>
                  <a:tcPr/>
                </a:tc>
                <a:tc>
                  <a:txBody>
                    <a:bodyPr/>
                    <a:lstStyle/>
                    <a:p>
                      <a:r>
                        <a:rPr lang="en-US" sz="1400" dirty="0" smtClean="0"/>
                        <a:t>1.096(+1065</a:t>
                      </a:r>
                      <a:r>
                        <a:rPr lang="en-US" sz="1400" baseline="0" dirty="0" smtClean="0"/>
                        <a:t> van ‘?’)</a:t>
                      </a:r>
                      <a:endParaRPr lang="en-US" sz="1400" dirty="0"/>
                    </a:p>
                  </a:txBody>
                  <a:tcPr/>
                </a:tc>
                <a:tc>
                  <a:txBody>
                    <a:bodyPr/>
                    <a:lstStyle/>
                    <a:p>
                      <a:r>
                        <a:rPr lang="en-US" sz="1400" dirty="0" smtClean="0"/>
                        <a:t>1.257(+1723 van ‘/’?)</a:t>
                      </a:r>
                      <a:endParaRPr lang="en-US" sz="1400" dirty="0"/>
                    </a:p>
                  </a:txBody>
                  <a:tcPr/>
                </a:tc>
                <a:tc>
                  <a:txBody>
                    <a:bodyPr/>
                    <a:lstStyle/>
                    <a:p>
                      <a:endParaRPr lang="en-US" sz="1400" dirty="0"/>
                    </a:p>
                  </a:txBody>
                  <a:tcPr/>
                </a:tc>
              </a:tr>
              <a:tr h="520435">
                <a:tc>
                  <a:txBody>
                    <a:bodyPr/>
                    <a:lstStyle/>
                    <a:p>
                      <a:r>
                        <a:rPr lang="en-US" sz="1400" b="0" dirty="0" err="1" smtClean="0"/>
                        <a:t>Kosten</a:t>
                      </a:r>
                      <a:r>
                        <a:rPr lang="en-US" sz="1400" b="0" dirty="0" smtClean="0"/>
                        <a:t> </a:t>
                      </a:r>
                      <a:r>
                        <a:rPr lang="en-US" sz="1400" b="0" dirty="0" err="1" smtClean="0"/>
                        <a:t>invoeren</a:t>
                      </a:r>
                      <a:r>
                        <a:rPr lang="en-US" sz="1400" b="0" dirty="0" smtClean="0"/>
                        <a:t> </a:t>
                      </a:r>
                      <a:r>
                        <a:rPr lang="en-US" sz="1400" b="0" dirty="0" err="1" smtClean="0"/>
                        <a:t>pagina</a:t>
                      </a:r>
                      <a:endParaRPr lang="en-US" sz="1400" b="0" dirty="0"/>
                    </a:p>
                  </a:txBody>
                  <a:tcPr/>
                </a:tc>
                <a:tc>
                  <a:txBody>
                    <a:bodyPr/>
                    <a:lstStyle/>
                    <a:p>
                      <a:endParaRPr lang="en-US" sz="1400" dirty="0"/>
                    </a:p>
                  </a:txBody>
                  <a:tcPr/>
                </a:tc>
                <a:tc>
                  <a:txBody>
                    <a:bodyPr/>
                    <a:lstStyle/>
                    <a:p>
                      <a:endParaRPr lang="en-US" sz="1400" dirty="0"/>
                    </a:p>
                  </a:txBody>
                  <a:tcPr/>
                </a:tc>
                <a:tc>
                  <a:txBody>
                    <a:bodyPr/>
                    <a:lstStyle/>
                    <a:p>
                      <a:endParaRPr lang="en-US" sz="1400" dirty="0"/>
                    </a:p>
                  </a:txBody>
                  <a:tcPr/>
                </a:tc>
              </a:tr>
              <a:tr h="520435">
                <a:tc>
                  <a:txBody>
                    <a:bodyPr/>
                    <a:lstStyle/>
                    <a:p>
                      <a:r>
                        <a:rPr lang="en-US" sz="1400" b="0" dirty="0" err="1" smtClean="0"/>
                        <a:t>Mijn</a:t>
                      </a:r>
                      <a:r>
                        <a:rPr lang="en-US" sz="1400" b="0" dirty="0" smtClean="0"/>
                        <a:t> </a:t>
                      </a:r>
                      <a:r>
                        <a:rPr lang="en-US" sz="1400" b="0" dirty="0" err="1" smtClean="0"/>
                        <a:t>kosten</a:t>
                      </a:r>
                      <a:endParaRPr lang="en-US" sz="1400" b="0" dirty="0"/>
                    </a:p>
                  </a:txBody>
                  <a:tcPr/>
                </a:tc>
                <a:tc>
                  <a:txBody>
                    <a:bodyPr/>
                    <a:lstStyle/>
                    <a:p>
                      <a:r>
                        <a:rPr lang="en-US" sz="1400" dirty="0" smtClean="0"/>
                        <a:t>1.246 (+573 op ‘</a:t>
                      </a:r>
                      <a:r>
                        <a:rPr lang="en-US" sz="1400" dirty="0" smtClean="0">
                          <a:hlinkClick r:id="rId3"/>
                        </a:rPr>
                        <a:t>/</a:t>
                      </a:r>
                      <a:r>
                        <a:rPr lang="en-US" sz="1400" dirty="0" err="1" smtClean="0">
                          <a:hlinkClick r:id="rId3"/>
                        </a:rPr>
                        <a:t>financieel</a:t>
                      </a:r>
                      <a:r>
                        <a:rPr lang="en-US" sz="1400" dirty="0" smtClean="0">
                          <a:hlinkClick r:id="rId3"/>
                        </a:rPr>
                        <a:t>/</a:t>
                      </a:r>
                      <a:r>
                        <a:rPr lang="en-US" sz="1400" dirty="0" err="1" smtClean="0">
                          <a:hlinkClick r:id="rId3"/>
                        </a:rPr>
                        <a:t>mijnkosten</a:t>
                      </a:r>
                      <a:r>
                        <a:rPr lang="en-US" sz="1400" dirty="0" smtClean="0">
                          <a:hlinkClick r:id="rId3"/>
                        </a:rPr>
                        <a:t> </a:t>
                      </a:r>
                      <a:r>
                        <a:rPr lang="en-US" sz="1400" dirty="0" smtClean="0"/>
                        <a:t>‘)</a:t>
                      </a:r>
                      <a:endParaRPr lang="en-US" sz="1400" dirty="0"/>
                    </a:p>
                  </a:txBody>
                  <a:tcPr/>
                </a:tc>
                <a:tc>
                  <a:txBody>
                    <a:bodyPr/>
                    <a:lstStyle/>
                    <a:p>
                      <a:r>
                        <a:rPr lang="en-US" sz="1400" dirty="0" smtClean="0"/>
                        <a:t>2.651 (+1.123 op ‘</a:t>
                      </a:r>
                      <a:r>
                        <a:rPr lang="en-US" sz="1400" dirty="0" smtClean="0">
                          <a:hlinkClick r:id="rId3"/>
                        </a:rPr>
                        <a:t>/</a:t>
                      </a:r>
                      <a:r>
                        <a:rPr lang="en-US" sz="1400" dirty="0" err="1" smtClean="0">
                          <a:hlinkClick r:id="rId3"/>
                        </a:rPr>
                        <a:t>financieel</a:t>
                      </a:r>
                      <a:r>
                        <a:rPr lang="en-US" sz="1400" dirty="0" smtClean="0">
                          <a:hlinkClick r:id="rId3"/>
                        </a:rPr>
                        <a:t>/</a:t>
                      </a:r>
                      <a:r>
                        <a:rPr lang="en-US" sz="1400" dirty="0" err="1" smtClean="0">
                          <a:hlinkClick r:id="rId3"/>
                        </a:rPr>
                        <a:t>mijnkosten</a:t>
                      </a:r>
                      <a:r>
                        <a:rPr lang="en-US" sz="1400" dirty="0" smtClean="0">
                          <a:hlinkClick r:id="rId3"/>
                        </a:rPr>
                        <a:t> </a:t>
                      </a:r>
                      <a:r>
                        <a:rPr lang="en-US" sz="1400" dirty="0" smtClean="0"/>
                        <a:t>‘)</a:t>
                      </a:r>
                      <a:endParaRPr lang="en-US" sz="1400" dirty="0"/>
                    </a:p>
                  </a:txBody>
                  <a:tcPr/>
                </a:tc>
                <a:tc>
                  <a:txBody>
                    <a:bodyPr/>
                    <a:lstStyle/>
                    <a:p>
                      <a:endParaRPr lang="en-US" sz="1400" dirty="0"/>
                    </a:p>
                  </a:txBody>
                  <a:tcPr/>
                </a:tc>
              </a:tr>
              <a:tr h="520435">
                <a:tc>
                  <a:txBody>
                    <a:bodyPr/>
                    <a:lstStyle/>
                    <a:p>
                      <a:r>
                        <a:rPr lang="en-US" sz="1400" b="0" dirty="0" smtClean="0"/>
                        <a:t>E-mail</a:t>
                      </a:r>
                      <a:endParaRPr lang="en-US" sz="1400" b="0" dirty="0"/>
                    </a:p>
                  </a:txBody>
                  <a:tcPr/>
                </a:tc>
                <a:tc>
                  <a:txBody>
                    <a:bodyPr/>
                    <a:lstStyle/>
                    <a:p>
                      <a:r>
                        <a:rPr lang="en-US" sz="1400" dirty="0" smtClean="0"/>
                        <a:t>-</a:t>
                      </a:r>
                      <a:endParaRPr lang="en-US" sz="1400" dirty="0"/>
                    </a:p>
                  </a:txBody>
                  <a:tcPr/>
                </a:tc>
                <a:tc>
                  <a:txBody>
                    <a:bodyPr/>
                    <a:lstStyle/>
                    <a:p>
                      <a:endParaRPr lang="en-US" sz="1400" dirty="0"/>
                    </a:p>
                  </a:txBody>
                  <a:tcPr/>
                </a:tc>
                <a:tc>
                  <a:txBody>
                    <a:bodyPr/>
                    <a:lstStyle/>
                    <a:p>
                      <a:endParaRPr lang="en-US" sz="1400"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normAutofit/>
          </a:bodyPr>
          <a:lstStyle/>
          <a:p>
            <a:r>
              <a:rPr lang="nl-NL" sz="3200" dirty="0" smtClean="0"/>
              <a:t>Posities website</a:t>
            </a:r>
            <a:endParaRPr lang="nl-NL" sz="3200" dirty="0"/>
          </a:p>
        </p:txBody>
      </p:sp>
      <p:pic>
        <p:nvPicPr>
          <p:cNvPr id="5" name="Tijdelijke aanduiding voor inhoud 4" descr="sample_all_advertslayout.png"/>
          <p:cNvPicPr>
            <a:picLocks noGrp="1" noChangeAspect="1"/>
          </p:cNvPicPr>
          <p:nvPr>
            <p:ph idx="1"/>
          </p:nvPr>
        </p:nvPicPr>
        <p:blipFill>
          <a:blip r:embed="rId2" cstate="print"/>
          <a:stretch>
            <a:fillRect/>
          </a:stretch>
        </p:blipFill>
        <p:spPr>
          <a:xfrm>
            <a:off x="3779912" y="1196753"/>
            <a:ext cx="4881415" cy="5238748"/>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descr="mailadverts.png"/>
          <p:cNvPicPr>
            <a:picLocks noGrp="1" noChangeAspect="1"/>
          </p:cNvPicPr>
          <p:nvPr>
            <p:ph idx="1"/>
          </p:nvPr>
        </p:nvPicPr>
        <p:blipFill>
          <a:blip r:embed="rId2" cstate="print"/>
          <a:stretch>
            <a:fillRect/>
          </a:stretch>
        </p:blipFill>
        <p:spPr>
          <a:xfrm>
            <a:off x="3995936" y="1196752"/>
            <a:ext cx="4552345" cy="5299213"/>
          </a:xfrm>
        </p:spPr>
      </p:pic>
      <p:sp>
        <p:nvSpPr>
          <p:cNvPr id="3" name="Titel 2"/>
          <p:cNvSpPr>
            <a:spLocks noGrp="1"/>
          </p:cNvSpPr>
          <p:nvPr>
            <p:ph type="title"/>
          </p:nvPr>
        </p:nvSpPr>
        <p:spPr/>
        <p:txBody>
          <a:bodyPr>
            <a:normAutofit/>
          </a:bodyPr>
          <a:lstStyle/>
          <a:p>
            <a:r>
              <a:rPr lang="nl-NL" sz="3200" dirty="0" smtClean="0"/>
              <a:t>Posities e-mailbericht</a:t>
            </a:r>
            <a:endParaRPr lang="nl-NL" sz="3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ijdelijke aanduiding voor inhoud 4"/>
          <p:cNvGraphicFramePr>
            <a:graphicFrameLocks noGrp="1"/>
          </p:cNvGraphicFramePr>
          <p:nvPr>
            <p:ph idx="1"/>
          </p:nvPr>
        </p:nvGraphicFramePr>
        <p:xfrm>
          <a:off x="467544" y="1340768"/>
          <a:ext cx="8229600" cy="383540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endParaRPr lang="nl-NL" sz="1400" dirty="0"/>
                    </a:p>
                  </a:txBody>
                  <a:tcPr/>
                </a:tc>
                <a:tc>
                  <a:txBody>
                    <a:bodyPr/>
                    <a:lstStyle/>
                    <a:p>
                      <a:r>
                        <a:rPr lang="nl-NL" sz="1400" dirty="0" smtClean="0"/>
                        <a:t>Banner</a:t>
                      </a:r>
                      <a:endParaRPr lang="nl-NL" sz="1400" dirty="0"/>
                    </a:p>
                  </a:txBody>
                  <a:tcPr/>
                </a:tc>
                <a:tc>
                  <a:txBody>
                    <a:bodyPr/>
                    <a:lstStyle/>
                    <a:p>
                      <a:r>
                        <a:rPr lang="nl-NL" sz="1400" dirty="0" smtClean="0"/>
                        <a:t>Slim</a:t>
                      </a:r>
                    </a:p>
                    <a:p>
                      <a:r>
                        <a:rPr lang="nl-NL" sz="1400" dirty="0" err="1" smtClean="0"/>
                        <a:t>Rectangle</a:t>
                      </a:r>
                      <a:endParaRPr lang="nl-NL" sz="1400" dirty="0"/>
                    </a:p>
                  </a:txBody>
                  <a:tcPr/>
                </a:tc>
                <a:tc>
                  <a:txBody>
                    <a:bodyPr/>
                    <a:lstStyle/>
                    <a:p>
                      <a:r>
                        <a:rPr lang="nl-NL" sz="1400" dirty="0" err="1" smtClean="0"/>
                        <a:t>Skyscraper</a:t>
                      </a:r>
                      <a:endParaRPr lang="nl-NL" sz="1400" dirty="0"/>
                    </a:p>
                  </a:txBody>
                  <a:tcPr/>
                </a:tc>
                <a:tc>
                  <a:txBody>
                    <a:bodyPr/>
                    <a:lstStyle/>
                    <a:p>
                      <a:r>
                        <a:rPr lang="nl-NL" sz="1400" dirty="0" smtClean="0"/>
                        <a:t>Fat</a:t>
                      </a:r>
                    </a:p>
                    <a:p>
                      <a:r>
                        <a:rPr lang="nl-NL" sz="1400" dirty="0" err="1" smtClean="0"/>
                        <a:t>Rectangle</a:t>
                      </a:r>
                      <a:endParaRPr lang="nl-NL" sz="1400" dirty="0"/>
                    </a:p>
                  </a:txBody>
                  <a:tcPr/>
                </a:tc>
              </a:tr>
              <a:tr h="370840">
                <a:tc>
                  <a:txBody>
                    <a:bodyPr/>
                    <a:lstStyle/>
                    <a:p>
                      <a:r>
                        <a:rPr lang="nl-NL" sz="1300" dirty="0" smtClean="0"/>
                        <a:t>Afmeting</a:t>
                      </a:r>
                      <a:r>
                        <a:rPr lang="nl-NL" sz="1300" baseline="0" dirty="0" smtClean="0"/>
                        <a:t> (b*h)</a:t>
                      </a:r>
                      <a:endParaRPr lang="nl-NL" sz="1300" dirty="0"/>
                    </a:p>
                  </a:txBody>
                  <a:tcPr anchor="ctr"/>
                </a:tc>
                <a:tc>
                  <a:txBody>
                    <a:bodyPr/>
                    <a:lstStyle/>
                    <a:p>
                      <a:r>
                        <a:rPr lang="nl-NL" sz="1300" dirty="0" smtClean="0"/>
                        <a:t>468*80 pixels</a:t>
                      </a:r>
                      <a:endParaRPr lang="nl-NL" sz="1300" dirty="0"/>
                    </a:p>
                  </a:txBody>
                  <a:tcPr anchor="ctr"/>
                </a:tc>
                <a:tc>
                  <a:txBody>
                    <a:bodyPr/>
                    <a:lstStyle/>
                    <a:p>
                      <a:r>
                        <a:rPr lang="nl-NL" sz="1300" dirty="0" smtClean="0"/>
                        <a:t>234*60</a:t>
                      </a:r>
                    </a:p>
                    <a:p>
                      <a:r>
                        <a:rPr lang="nl-NL" sz="1300" dirty="0" smtClean="0"/>
                        <a:t>Pixels</a:t>
                      </a:r>
                      <a:endParaRPr lang="nl-NL" sz="1300" dirty="0"/>
                    </a:p>
                  </a:txBody>
                  <a:tcPr anchor="ctr"/>
                </a:tc>
                <a:tc>
                  <a:txBody>
                    <a:bodyPr/>
                    <a:lstStyle/>
                    <a:p>
                      <a:r>
                        <a:rPr lang="nl-NL" sz="1300" dirty="0" smtClean="0"/>
                        <a:t>160*600</a:t>
                      </a:r>
                    </a:p>
                    <a:p>
                      <a:r>
                        <a:rPr lang="nl-NL" sz="1300" dirty="0" smtClean="0"/>
                        <a:t>pixels</a:t>
                      </a:r>
                      <a:endParaRPr lang="nl-NL" sz="1300" dirty="0"/>
                    </a:p>
                  </a:txBody>
                  <a:tcPr anchor="ctr"/>
                </a:tc>
                <a:tc>
                  <a:txBody>
                    <a:bodyPr/>
                    <a:lstStyle/>
                    <a:p>
                      <a:r>
                        <a:rPr lang="nl-NL" sz="1300" dirty="0" smtClean="0"/>
                        <a:t>120*240 pixels</a:t>
                      </a:r>
                      <a:endParaRPr lang="nl-NL" sz="1300" dirty="0"/>
                    </a:p>
                  </a:txBody>
                  <a:tcPr anchor="ctr"/>
                </a:tc>
              </a:tr>
              <a:tr h="370840">
                <a:tc>
                  <a:txBody>
                    <a:bodyPr/>
                    <a:lstStyle/>
                    <a:p>
                      <a:r>
                        <a:rPr lang="nl-NL" sz="1300" dirty="0" smtClean="0"/>
                        <a:t>Maximale grootte</a:t>
                      </a:r>
                      <a:endParaRPr lang="nl-NL" sz="1300" dirty="0"/>
                    </a:p>
                  </a:txBody>
                  <a:tcPr anchor="ctr"/>
                </a:tc>
                <a:tc>
                  <a:txBody>
                    <a:bodyPr/>
                    <a:lstStyle/>
                    <a:p>
                      <a:r>
                        <a:rPr lang="nl-NL" sz="1300" dirty="0" smtClean="0"/>
                        <a:t>20 </a:t>
                      </a:r>
                      <a:r>
                        <a:rPr lang="nl-NL" sz="1300" dirty="0" err="1" smtClean="0"/>
                        <a:t>Kb</a:t>
                      </a:r>
                      <a:endParaRPr lang="nl-NL" sz="1300" dirty="0"/>
                    </a:p>
                  </a:txBody>
                  <a:tcPr anchor="ctr"/>
                </a:tc>
                <a:tc>
                  <a:txBody>
                    <a:bodyPr/>
                    <a:lstStyle/>
                    <a:p>
                      <a:r>
                        <a:rPr lang="nl-NL" sz="1300" dirty="0" smtClean="0"/>
                        <a:t>20Kb</a:t>
                      </a:r>
                      <a:endParaRPr lang="nl-NL" sz="1300" dirty="0"/>
                    </a:p>
                  </a:txBody>
                  <a:tcPr anchor="ctr"/>
                </a:tc>
                <a:tc>
                  <a:txBody>
                    <a:bodyPr/>
                    <a:lstStyle/>
                    <a:p>
                      <a:r>
                        <a:rPr lang="nl-NL" sz="1300" dirty="0" smtClean="0"/>
                        <a:t>30Kb</a:t>
                      </a:r>
                      <a:endParaRPr lang="nl-NL" sz="1300" dirty="0"/>
                    </a:p>
                  </a:txBody>
                  <a:tcPr anchor="ctr"/>
                </a:tc>
                <a:tc>
                  <a:txBody>
                    <a:bodyPr/>
                    <a:lstStyle/>
                    <a:p>
                      <a:r>
                        <a:rPr lang="nl-NL" sz="1300" dirty="0" smtClean="0"/>
                        <a:t>20Kb</a:t>
                      </a:r>
                      <a:endParaRPr lang="nl-NL" sz="1300" dirty="0"/>
                    </a:p>
                  </a:txBody>
                  <a:tcPr anchor="ctr"/>
                </a:tc>
              </a:tr>
              <a:tr h="370840">
                <a:tc>
                  <a:txBody>
                    <a:bodyPr/>
                    <a:lstStyle/>
                    <a:p>
                      <a:r>
                        <a:rPr lang="nl-NL" sz="1300" dirty="0" smtClean="0"/>
                        <a:t>Resolutie</a:t>
                      </a:r>
                      <a:endParaRPr lang="nl-NL" sz="1300" dirty="0"/>
                    </a:p>
                  </a:txBody>
                  <a:tcPr anchor="ctr"/>
                </a:tc>
                <a:tc>
                  <a:txBody>
                    <a:bodyPr/>
                    <a:lstStyle/>
                    <a:p>
                      <a:r>
                        <a:rPr lang="nl-NL" sz="1300" dirty="0" smtClean="0"/>
                        <a:t>72dpi</a:t>
                      </a:r>
                      <a:endParaRPr lang="nl-NL" sz="1300" dirty="0"/>
                    </a:p>
                  </a:txBody>
                  <a:tcPr anchor="ctr"/>
                </a:tc>
                <a:tc>
                  <a:txBody>
                    <a:bodyPr/>
                    <a:lstStyle/>
                    <a:p>
                      <a:r>
                        <a:rPr lang="nl-NL" sz="1300" dirty="0" smtClean="0"/>
                        <a:t>72dpi</a:t>
                      </a:r>
                      <a:endParaRPr lang="nl-NL" sz="1300" dirty="0"/>
                    </a:p>
                  </a:txBody>
                  <a:tcPr anchor="ctr"/>
                </a:tc>
                <a:tc>
                  <a:txBody>
                    <a:bodyPr/>
                    <a:lstStyle/>
                    <a:p>
                      <a:r>
                        <a:rPr lang="nl-NL" sz="1300" dirty="0" smtClean="0"/>
                        <a:t>72dpi</a:t>
                      </a:r>
                      <a:endParaRPr lang="nl-NL" sz="1300" dirty="0"/>
                    </a:p>
                  </a:txBody>
                  <a:tcPr anchor="ctr"/>
                </a:tc>
                <a:tc>
                  <a:txBody>
                    <a:bodyPr/>
                    <a:lstStyle/>
                    <a:p>
                      <a:r>
                        <a:rPr lang="nl-NL" sz="1300" dirty="0" smtClean="0"/>
                        <a:t>72dpi</a:t>
                      </a:r>
                      <a:endParaRPr lang="nl-NL" sz="1300" dirty="0"/>
                    </a:p>
                  </a:txBody>
                  <a:tcPr anchor="ctr"/>
                </a:tc>
              </a:tr>
              <a:tr h="370840">
                <a:tc>
                  <a:txBody>
                    <a:bodyPr/>
                    <a:lstStyle/>
                    <a:p>
                      <a:r>
                        <a:rPr lang="nl-NL" sz="1300" dirty="0" smtClean="0"/>
                        <a:t>Bestandsformaten</a:t>
                      </a:r>
                      <a:endParaRPr lang="nl-NL" sz="1300" dirty="0"/>
                    </a:p>
                  </a:txBody>
                  <a:tcPr anchor="ctr"/>
                </a:tc>
                <a:tc>
                  <a:txBody>
                    <a:bodyPr/>
                    <a:lstStyle/>
                    <a:p>
                      <a:r>
                        <a:rPr lang="nl-NL" sz="1300" baseline="0" dirty="0" smtClean="0"/>
                        <a:t>.gif / .</a:t>
                      </a:r>
                      <a:r>
                        <a:rPr lang="nl-NL" sz="1300" baseline="0" dirty="0" err="1" smtClean="0"/>
                        <a:t>jpg</a:t>
                      </a:r>
                      <a:r>
                        <a:rPr lang="nl-NL" sz="1300" baseline="0" dirty="0" smtClean="0"/>
                        <a:t>  / .</a:t>
                      </a:r>
                      <a:r>
                        <a:rPr lang="nl-NL" sz="1300" baseline="0" dirty="0" err="1" smtClean="0"/>
                        <a:t>png</a:t>
                      </a:r>
                      <a:endParaRPr lang="nl-NL" sz="1300" dirty="0"/>
                    </a:p>
                  </a:txBody>
                  <a:tcPr anchor="ctr"/>
                </a:tc>
                <a:tc>
                  <a:txBody>
                    <a:bodyPr/>
                    <a:lstStyle/>
                    <a:p>
                      <a:r>
                        <a:rPr lang="nl-NL" sz="1300" baseline="0" dirty="0" smtClean="0"/>
                        <a:t>.gif / .</a:t>
                      </a:r>
                      <a:r>
                        <a:rPr lang="nl-NL" sz="1300" baseline="0" dirty="0" err="1" smtClean="0"/>
                        <a:t>jpg</a:t>
                      </a:r>
                      <a:r>
                        <a:rPr lang="nl-NL" sz="1300" baseline="0" dirty="0" smtClean="0"/>
                        <a:t>  / .</a:t>
                      </a:r>
                      <a:r>
                        <a:rPr lang="nl-NL" sz="1300" baseline="0" dirty="0" err="1" smtClean="0"/>
                        <a:t>png</a:t>
                      </a:r>
                      <a:endParaRPr lang="nl-NL" sz="1300" dirty="0"/>
                    </a:p>
                  </a:txBody>
                  <a:tcPr anchor="ctr"/>
                </a:tc>
                <a:tc>
                  <a:txBody>
                    <a:bodyPr/>
                    <a:lstStyle/>
                    <a:p>
                      <a:r>
                        <a:rPr lang="nl-NL" sz="1300" baseline="0" dirty="0" smtClean="0"/>
                        <a:t>.gif / .</a:t>
                      </a:r>
                      <a:r>
                        <a:rPr lang="nl-NL" sz="1300" baseline="0" dirty="0" err="1" smtClean="0"/>
                        <a:t>jpg</a:t>
                      </a:r>
                      <a:r>
                        <a:rPr lang="nl-NL" sz="1300" baseline="0" dirty="0" smtClean="0"/>
                        <a:t>  / .</a:t>
                      </a:r>
                      <a:r>
                        <a:rPr lang="nl-NL" sz="1300" baseline="0" dirty="0" err="1" smtClean="0"/>
                        <a:t>png</a:t>
                      </a:r>
                      <a:endParaRPr lang="nl-NL" sz="1300" dirty="0"/>
                    </a:p>
                  </a:txBody>
                  <a:tcPr anchor="ctr"/>
                </a:tc>
                <a:tc>
                  <a:txBody>
                    <a:bodyPr/>
                    <a:lstStyle/>
                    <a:p>
                      <a:r>
                        <a:rPr lang="nl-NL" sz="1300" baseline="0" dirty="0" smtClean="0"/>
                        <a:t>.gif / .</a:t>
                      </a:r>
                      <a:r>
                        <a:rPr lang="nl-NL" sz="1300" baseline="0" dirty="0" err="1" smtClean="0"/>
                        <a:t>jpg</a:t>
                      </a:r>
                      <a:r>
                        <a:rPr lang="nl-NL" sz="1300" baseline="0" dirty="0" smtClean="0"/>
                        <a:t>  / .</a:t>
                      </a:r>
                      <a:r>
                        <a:rPr lang="nl-NL" sz="1300" baseline="0" dirty="0" err="1" smtClean="0"/>
                        <a:t>png</a:t>
                      </a:r>
                      <a:endParaRPr lang="nl-NL" sz="1300" dirty="0"/>
                    </a:p>
                  </a:txBody>
                  <a:tcPr anchor="ctr"/>
                </a:tc>
              </a:tr>
              <a:tr h="370840">
                <a:tc>
                  <a:txBody>
                    <a:bodyPr/>
                    <a:lstStyle/>
                    <a:p>
                      <a:r>
                        <a:rPr lang="nl-NL" sz="1300" dirty="0" smtClean="0"/>
                        <a:t>Limiet doorklik </a:t>
                      </a:r>
                      <a:r>
                        <a:rPr lang="nl-NL" sz="1300" dirty="0" err="1" smtClean="0"/>
                        <a:t>url</a:t>
                      </a:r>
                      <a:endParaRPr lang="nl-NL" sz="1300" dirty="0" smtClean="0"/>
                    </a:p>
                  </a:txBody>
                  <a:tcPr anchor="ctr"/>
                </a:tc>
                <a:tc>
                  <a:txBody>
                    <a:bodyPr/>
                    <a:lstStyle/>
                    <a:p>
                      <a:r>
                        <a:rPr lang="nl-NL" sz="1300" dirty="0" smtClean="0"/>
                        <a:t>Max 450 tekens</a:t>
                      </a:r>
                      <a:endParaRPr lang="nl-NL" sz="1300" dirty="0"/>
                    </a:p>
                  </a:txBody>
                  <a:tcPr anchor="ctr"/>
                </a:tc>
                <a:tc>
                  <a:txBody>
                    <a:bodyPr/>
                    <a:lstStyle/>
                    <a:p>
                      <a:r>
                        <a:rPr lang="nl-NL" sz="1300" dirty="0" smtClean="0"/>
                        <a:t>Max 450 tekens</a:t>
                      </a:r>
                      <a:endParaRPr lang="nl-NL" sz="1300" dirty="0"/>
                    </a:p>
                  </a:txBody>
                  <a:tcPr anchor="ctr"/>
                </a:tc>
                <a:tc>
                  <a:txBody>
                    <a:bodyPr/>
                    <a:lstStyle/>
                    <a:p>
                      <a:r>
                        <a:rPr lang="nl-NL" sz="1300" dirty="0" smtClean="0"/>
                        <a:t>Max 450 tekens</a:t>
                      </a:r>
                      <a:endParaRPr lang="nl-NL" sz="1300" dirty="0"/>
                    </a:p>
                  </a:txBody>
                  <a:tcPr anchor="ctr"/>
                </a:tc>
                <a:tc>
                  <a:txBody>
                    <a:bodyPr/>
                    <a:lstStyle/>
                    <a:p>
                      <a:r>
                        <a:rPr lang="nl-NL" sz="1300" dirty="0" smtClean="0"/>
                        <a:t>Max 450 tekens</a:t>
                      </a:r>
                      <a:endParaRPr lang="nl-NL" sz="1300" dirty="0"/>
                    </a:p>
                  </a:txBody>
                  <a:tcPr anchor="ctr"/>
                </a:tc>
              </a:tr>
              <a:tr h="370840">
                <a:tc>
                  <a:txBody>
                    <a:bodyPr/>
                    <a:lstStyle/>
                    <a:p>
                      <a:r>
                        <a:rPr lang="nl-NL" sz="1300" dirty="0" smtClean="0"/>
                        <a:t>Alt tekst limiet</a:t>
                      </a:r>
                      <a:endParaRPr lang="nl-NL" sz="1300" dirty="0"/>
                    </a:p>
                  </a:txBody>
                  <a:tcPr anchor="ctr"/>
                </a:tc>
                <a:tc>
                  <a:txBody>
                    <a:bodyPr/>
                    <a:lstStyle/>
                    <a:p>
                      <a:r>
                        <a:rPr lang="nl-NL" sz="1300" dirty="0" smtClean="0"/>
                        <a:t>Max 65 tekens</a:t>
                      </a:r>
                      <a:endParaRPr lang="nl-NL" sz="1300" dirty="0"/>
                    </a:p>
                  </a:txBody>
                  <a:tcPr anchor="ctr"/>
                </a:tc>
                <a:tc>
                  <a:txBody>
                    <a:bodyPr/>
                    <a:lstStyle/>
                    <a:p>
                      <a:r>
                        <a:rPr lang="nl-NL" sz="1300" dirty="0" smtClean="0"/>
                        <a:t>Max 65 tekens</a:t>
                      </a:r>
                      <a:endParaRPr lang="nl-NL" sz="1300" dirty="0"/>
                    </a:p>
                  </a:txBody>
                  <a:tcPr anchor="ctr"/>
                </a:tc>
                <a:tc>
                  <a:txBody>
                    <a:bodyPr/>
                    <a:lstStyle/>
                    <a:p>
                      <a:r>
                        <a:rPr lang="nl-NL" sz="1300" dirty="0" smtClean="0"/>
                        <a:t>Max 65 tekens</a:t>
                      </a:r>
                      <a:endParaRPr lang="nl-NL" sz="1300" dirty="0"/>
                    </a:p>
                  </a:txBody>
                  <a:tcPr anchor="ctr"/>
                </a:tc>
                <a:tc>
                  <a:txBody>
                    <a:bodyPr/>
                    <a:lstStyle/>
                    <a:p>
                      <a:r>
                        <a:rPr lang="nl-NL" sz="1300" dirty="0" smtClean="0"/>
                        <a:t>Max 65 tekens</a:t>
                      </a:r>
                      <a:endParaRPr lang="nl-NL" sz="1300" dirty="0"/>
                    </a:p>
                  </a:txBody>
                  <a:tcPr anchor="ctr"/>
                </a:tc>
              </a:tr>
              <a:tr h="370840">
                <a:tc>
                  <a:txBody>
                    <a:bodyPr/>
                    <a:lstStyle/>
                    <a:p>
                      <a:r>
                        <a:rPr lang="nl-NL" sz="1300" dirty="0" smtClean="0"/>
                        <a:t>Audio toegestaan</a:t>
                      </a:r>
                      <a:endParaRPr lang="nl-NL" sz="1300" dirty="0"/>
                    </a:p>
                  </a:txBody>
                  <a:tcPr anchor="ctr"/>
                </a:tc>
                <a:tc>
                  <a:txBody>
                    <a:bodyPr/>
                    <a:lstStyle/>
                    <a:p>
                      <a:r>
                        <a:rPr lang="nl-NL" sz="1300" dirty="0" smtClean="0"/>
                        <a:t>Nee</a:t>
                      </a:r>
                      <a:endParaRPr lang="nl-NL" sz="1300" dirty="0"/>
                    </a:p>
                  </a:txBody>
                  <a:tcPr anchor="ctr"/>
                </a:tc>
                <a:tc>
                  <a:txBody>
                    <a:bodyPr/>
                    <a:lstStyle/>
                    <a:p>
                      <a:r>
                        <a:rPr lang="nl-NL" sz="1300" dirty="0" smtClean="0"/>
                        <a:t>Nee</a:t>
                      </a:r>
                      <a:endParaRPr lang="nl-NL" sz="1300" dirty="0"/>
                    </a:p>
                  </a:txBody>
                  <a:tcPr anchor="ctr"/>
                </a:tc>
                <a:tc>
                  <a:txBody>
                    <a:bodyPr/>
                    <a:lstStyle/>
                    <a:p>
                      <a:r>
                        <a:rPr lang="nl-NL" sz="1300" dirty="0" smtClean="0"/>
                        <a:t>Nee</a:t>
                      </a:r>
                      <a:endParaRPr lang="nl-NL" sz="1300" dirty="0"/>
                    </a:p>
                  </a:txBody>
                  <a:tcPr anchor="ctr"/>
                </a:tc>
                <a:tc>
                  <a:txBody>
                    <a:bodyPr/>
                    <a:lstStyle/>
                    <a:p>
                      <a:r>
                        <a:rPr lang="nl-NL" sz="1300" dirty="0" smtClean="0"/>
                        <a:t>Nee</a:t>
                      </a:r>
                    </a:p>
                  </a:txBody>
                  <a:tcPr anchor="ctr"/>
                </a:tc>
              </a:tr>
              <a:tr h="370840">
                <a:tc>
                  <a:txBody>
                    <a:bodyPr/>
                    <a:lstStyle/>
                    <a:p>
                      <a:r>
                        <a:rPr lang="nl-NL" sz="1300" dirty="0" smtClean="0"/>
                        <a:t>Animatie toegestaan</a:t>
                      </a:r>
                      <a:endParaRPr lang="nl-NL" sz="1300" dirty="0"/>
                    </a:p>
                  </a:txBody>
                  <a:tcPr anchor="ctr"/>
                </a:tc>
                <a:tc>
                  <a:txBody>
                    <a:bodyPr/>
                    <a:lstStyle/>
                    <a:p>
                      <a:r>
                        <a:rPr lang="nl-NL" sz="1300" dirty="0" smtClean="0"/>
                        <a:t>Nee</a:t>
                      </a:r>
                      <a:endParaRPr lang="nl-NL" sz="1300" dirty="0"/>
                    </a:p>
                  </a:txBody>
                  <a:tcPr anchor="ctr"/>
                </a:tc>
                <a:tc>
                  <a:txBody>
                    <a:bodyPr/>
                    <a:lstStyle/>
                    <a:p>
                      <a:r>
                        <a:rPr lang="nl-NL" sz="1300" dirty="0" smtClean="0"/>
                        <a:t>Nee</a:t>
                      </a:r>
                      <a:endParaRPr lang="nl-NL" sz="1300" dirty="0"/>
                    </a:p>
                  </a:txBody>
                  <a:tcPr anchor="ctr"/>
                </a:tc>
                <a:tc>
                  <a:txBody>
                    <a:bodyPr/>
                    <a:lstStyle/>
                    <a:p>
                      <a:r>
                        <a:rPr lang="nl-NL" sz="1300" dirty="0" smtClean="0"/>
                        <a:t>Nee</a:t>
                      </a:r>
                      <a:endParaRPr lang="nl-NL" sz="1300" dirty="0"/>
                    </a:p>
                  </a:txBody>
                  <a:tcPr anchor="ctr"/>
                </a:tc>
                <a:tc>
                  <a:txBody>
                    <a:bodyPr/>
                    <a:lstStyle/>
                    <a:p>
                      <a:r>
                        <a:rPr lang="nl-NL" sz="1300" dirty="0" smtClean="0"/>
                        <a:t>Nee</a:t>
                      </a:r>
                    </a:p>
                  </a:txBody>
                  <a:tcPr anchor="ctr"/>
                </a:tc>
              </a:tr>
            </a:tbl>
          </a:graphicData>
        </a:graphic>
      </p:graphicFrame>
      <p:sp>
        <p:nvSpPr>
          <p:cNvPr id="3" name="Titel 2"/>
          <p:cNvSpPr>
            <a:spLocks noGrp="1"/>
          </p:cNvSpPr>
          <p:nvPr>
            <p:ph type="title"/>
          </p:nvPr>
        </p:nvSpPr>
        <p:spPr/>
        <p:txBody>
          <a:bodyPr>
            <a:normAutofit/>
          </a:bodyPr>
          <a:lstStyle/>
          <a:p>
            <a:r>
              <a:rPr lang="nl-NL" sz="3200" dirty="0" smtClean="0"/>
              <a:t>Technische tekstuele specificatie</a:t>
            </a:r>
            <a:endParaRPr lang="nl-NL" sz="3200" dirty="0"/>
          </a:p>
        </p:txBody>
      </p:sp>
      <p:sp>
        <p:nvSpPr>
          <p:cNvPr id="6" name="Rechthoek 5"/>
          <p:cNvSpPr/>
          <p:nvPr/>
        </p:nvSpPr>
        <p:spPr>
          <a:xfrm>
            <a:off x="467544" y="5229200"/>
            <a:ext cx="8215370" cy="276999"/>
          </a:xfrm>
          <a:prstGeom prst="rect">
            <a:avLst/>
          </a:prstGeom>
        </p:spPr>
        <p:txBody>
          <a:bodyPr wrap="square">
            <a:spAutoFit/>
          </a:bodyPr>
          <a:lstStyle/>
          <a:p>
            <a:r>
              <a:rPr lang="nl-NL" sz="1200" dirty="0" err="1" smtClean="0"/>
              <a:t>Banners</a:t>
            </a:r>
            <a:r>
              <a:rPr lang="nl-NL" sz="1200" dirty="0" smtClean="0"/>
              <a:t> dienen minimaal twee werkdagen voor aanvang van de campagne te worden aangeleverd</a:t>
            </a:r>
            <a:endParaRPr lang="nl-NL" sz="12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
  <a:themeElements>
    <a:clrScheme name="Aangepast 1">
      <a:dk1>
        <a:sysClr val="windowText" lastClr="000000"/>
      </a:dk1>
      <a:lt1>
        <a:srgbClr val="FFFFFF"/>
      </a:lt1>
      <a:dk2>
        <a:srgbClr val="A7CC00"/>
      </a:dk2>
      <a:lt2>
        <a:srgbClr val="FFFFFF"/>
      </a:lt2>
      <a:accent1>
        <a:srgbClr val="A7CC00"/>
      </a:accent1>
      <a:accent2>
        <a:srgbClr val="A7CC00"/>
      </a:accent2>
      <a:accent3>
        <a:srgbClr val="D3E67F"/>
      </a:accent3>
      <a:accent4>
        <a:srgbClr val="E5F4F7"/>
      </a:accent4>
      <a:accent5>
        <a:srgbClr val="4BACC6"/>
      </a:accent5>
      <a:accent6>
        <a:srgbClr val="E1EE96"/>
      </a:accent6>
      <a:hlink>
        <a:srgbClr val="000000"/>
      </a:hlink>
      <a:folHlink>
        <a:srgbClr val="1A9EB5"/>
      </a:folHlink>
    </a:clrScheme>
    <a:fontScheme name="Concours">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1119</TotalTime>
  <Words>894</Words>
  <Application>Microsoft Office PowerPoint</Application>
  <PresentationFormat>Diavoorstelling (4:3)</PresentationFormat>
  <Paragraphs>218</Paragraphs>
  <Slides>11</Slides>
  <Notes>5</Notes>
  <HiddenSlides>0</HiddenSlides>
  <MMClips>0</MMClips>
  <ScaleCrop>false</ScaleCrop>
  <HeadingPairs>
    <vt:vector size="4" baseType="variant">
      <vt:variant>
        <vt:lpstr>Thema</vt:lpstr>
      </vt:variant>
      <vt:variant>
        <vt:i4>1</vt:i4>
      </vt:variant>
      <vt:variant>
        <vt:lpstr>Diatitels</vt:lpstr>
      </vt:variant>
      <vt:variant>
        <vt:i4>11</vt:i4>
      </vt:variant>
    </vt:vector>
  </HeadingPairs>
  <TitlesOfParts>
    <vt:vector size="12" baseType="lpstr">
      <vt:lpstr>Concours</vt:lpstr>
      <vt:lpstr>OnlineHuisrekening.nl</vt:lpstr>
      <vt:lpstr>OnlineHuisrekening.nl</vt:lpstr>
      <vt:lpstr>OnlineHuisrekening.nl – een paar cijfers</vt:lpstr>
      <vt:lpstr>Doelgroep - studenten</vt:lpstr>
      <vt:lpstr>Producten en diensten - webvertisment</vt:lpstr>
      <vt:lpstr>Producten en diensten - pageviews</vt:lpstr>
      <vt:lpstr>Posities website</vt:lpstr>
      <vt:lpstr>Posities e-mailbericht</vt:lpstr>
      <vt:lpstr>Technische tekstuele specificatie</vt:lpstr>
      <vt:lpstr>Tarieven</vt:lpstr>
      <vt:lpstr>Contact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VinnieDJ</dc:creator>
  <cp:lastModifiedBy>VinnieDJ</cp:lastModifiedBy>
  <cp:revision>152</cp:revision>
  <dcterms:created xsi:type="dcterms:W3CDTF">2010-05-09T14:04:16Z</dcterms:created>
  <dcterms:modified xsi:type="dcterms:W3CDTF">2010-06-13T11:42:30Z</dcterms:modified>
</cp:coreProperties>
</file>