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70" r:id="rId5"/>
    <p:sldId id="261" r:id="rId6"/>
    <p:sldId id="268" r:id="rId7"/>
    <p:sldId id="267" r:id="rId8"/>
    <p:sldId id="269" r:id="rId9"/>
    <p:sldId id="274" r:id="rId10"/>
    <p:sldId id="271" r:id="rId11"/>
    <p:sldId id="272" r:id="rId12"/>
    <p:sldId id="259" r:id="rId1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nnieDJ" initials="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9BC747"/>
    <a:srgbClr val="259BAB"/>
    <a:srgbClr val="109EBA"/>
  </p:clrMru>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85424" autoAdjust="0"/>
  </p:normalViewPr>
  <p:slideViewPr>
    <p:cSldViewPr>
      <p:cViewPr>
        <p:scale>
          <a:sx n="90" d="100"/>
          <a:sy n="90" d="100"/>
        </p:scale>
        <p:origin x="-594" y="3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11-19T13:30:10.132" idx="1">
    <p:pos x="4702" y="1346"/>
    <p:text>Denk dat er hier weinig meer te kiezen valt. De opzet zoals in slide 9 'commercieel uitbuiten platform' wordt neergezet zal toch zo'n beetje de enige manier zijn om op een logische manier pakketten aan te bieden. Enige andere mogelijkheid is per huisvester nagaan wat ze nou specifiek willen hebben.</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E1B243-6AED-4B34-80F4-58AFD0EFE0ED}" type="datetimeFigureOut">
              <a:rPr lang="nl-NL" smtClean="0"/>
              <a:pPr/>
              <a:t>19-11-2011</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DBBF98-E208-4218-9581-181A22C31B1D}" type="slidenum">
              <a:rPr lang="nl-NL" smtClean="0"/>
              <a:pPr/>
              <a:t>‹nr.›</a:t>
            </a:fld>
            <a:endParaRPr lang="nl-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dirty="0"/>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5</a:t>
            </a:fld>
            <a:endParaRPr lang="nl-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smtClean="0"/>
              <a:t>Hierbij bieden wij hen een dienst aan, het is dan aan</a:t>
            </a:r>
            <a:r>
              <a:rPr lang="nl-NL" baseline="0" dirty="0" smtClean="0"/>
              <a:t> ons de taak om de gegevens actueel te houden van de studenten zodat zij het kunnen benaderen. Het is aan ons de taak inzichtelijk te maken hoeveel het bereik is, hoeveel mails er gelezen zijn en </a:t>
            </a:r>
            <a:r>
              <a:rPr lang="nl-NL" baseline="0" dirty="0" err="1" smtClean="0"/>
              <a:t>hoevaak</a:t>
            </a:r>
            <a:r>
              <a:rPr lang="nl-NL" baseline="0" dirty="0" smtClean="0"/>
              <a:t> er op een ad is geklikt. Het is aan ons de taak om een WC account beschikbaar te stellen waar men </a:t>
            </a:r>
            <a:r>
              <a:rPr lang="nl-NL" baseline="0" dirty="0" err="1" smtClean="0"/>
              <a:t>ads</a:t>
            </a:r>
            <a:r>
              <a:rPr lang="nl-NL" baseline="0" dirty="0" smtClean="0"/>
              <a:t>/peilingen kan plaatsen. Het is aan ons om een pagina met resultaten van de peilingen te maken…kortom veel werk!</a:t>
            </a:r>
            <a:endParaRPr lang="nl-NL" dirty="0"/>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8</a:t>
            </a:fld>
            <a:endParaRPr lang="nl-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en-US" dirty="0" smtClean="0"/>
              <a:t>Basis = </a:t>
            </a:r>
            <a:r>
              <a:rPr lang="en-US" dirty="0" err="1" smtClean="0"/>
              <a:t>alles</a:t>
            </a:r>
            <a:r>
              <a:rPr lang="en-US" dirty="0" smtClean="0"/>
              <a:t> </a:t>
            </a:r>
            <a:r>
              <a:rPr lang="en-US" dirty="0" err="1" smtClean="0"/>
              <a:t>rechterkant</a:t>
            </a:r>
            <a:endParaRPr lang="en-US" dirty="0" smtClean="0"/>
          </a:p>
          <a:p>
            <a:r>
              <a:rPr lang="en-US" dirty="0" smtClean="0"/>
              <a:t>Top</a:t>
            </a:r>
            <a:r>
              <a:rPr lang="en-US" baseline="0" dirty="0" smtClean="0"/>
              <a:t> = mailings, </a:t>
            </a:r>
            <a:r>
              <a:rPr lang="en-US" baseline="0" dirty="0" err="1" smtClean="0"/>
              <a:t>exclusiviteit</a:t>
            </a:r>
            <a:r>
              <a:rPr lang="en-US" baseline="0" dirty="0" smtClean="0"/>
              <a:t> van ads, ads </a:t>
            </a:r>
            <a:r>
              <a:rPr lang="en-US" baseline="0" dirty="0" err="1" smtClean="0"/>
              <a:t>plaatsen</a:t>
            </a:r>
            <a:endParaRPr lang="en-US" baseline="0" dirty="0" smtClean="0"/>
          </a:p>
          <a:p>
            <a:endParaRPr lang="en-US" baseline="0" dirty="0" smtClean="0"/>
          </a:p>
          <a:p>
            <a:endParaRPr lang="en-US" baseline="0" dirty="0" smtClean="0"/>
          </a:p>
          <a:p>
            <a:r>
              <a:rPr lang="en-US" baseline="0" dirty="0" smtClean="0"/>
              <a:t>=======</a:t>
            </a:r>
          </a:p>
        </p:txBody>
      </p:sp>
      <p:sp>
        <p:nvSpPr>
          <p:cNvPr id="4" name="Tijdelijke aanduiding voor dianummer 3"/>
          <p:cNvSpPr>
            <a:spLocks noGrp="1"/>
          </p:cNvSpPr>
          <p:nvPr>
            <p:ph type="sldNum" sz="quarter" idx="10"/>
          </p:nvPr>
        </p:nvSpPr>
        <p:spPr/>
        <p:txBody>
          <a:bodyPr/>
          <a:lstStyle/>
          <a:p>
            <a:fld id="{9CDBBF98-E208-4218-9581-181A22C31B1D}" type="slidenum">
              <a:rPr lang="nl-NL" smtClean="0"/>
              <a:pPr/>
              <a:t>10</a:t>
            </a:fld>
            <a:endParaRPr lang="nl-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E1C5C7D-8C50-405A-95E3-8FA7CA97486E}" type="datetimeFigureOut">
              <a:rPr lang="nl-NL" smtClean="0"/>
              <a:pPr/>
              <a:t>19-11-2011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D7410DD8-D09B-42CD-89A8-F5517C46247B}"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1C5C7D-8C50-405A-95E3-8FA7CA97486E}" type="datetimeFigureOut">
              <a:rPr lang="nl-NL" smtClean="0"/>
              <a:pPr/>
              <a:t>19-11-2011</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10DD8-D09B-42CD-89A8-F5517C46247B}"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kstvak 3"/>
          <p:cNvSpPr txBox="1"/>
          <p:nvPr/>
        </p:nvSpPr>
        <p:spPr>
          <a:xfrm>
            <a:off x="323528" y="1268760"/>
            <a:ext cx="8064896" cy="3161315"/>
          </a:xfrm>
          <a:prstGeom prst="rect">
            <a:avLst/>
          </a:prstGeom>
          <a:noFill/>
        </p:spPr>
        <p:txBody>
          <a:bodyPr wrap="square" rtlCol="0">
            <a:spAutoFit/>
          </a:bodyPr>
          <a:lstStyle/>
          <a:p>
            <a:pPr>
              <a:lnSpc>
                <a:spcPct val="75000"/>
              </a:lnSpc>
            </a:pPr>
            <a:r>
              <a:rPr lang="nl-NL" sz="4400" b="1" dirty="0" err="1" smtClean="0">
                <a:solidFill>
                  <a:schemeClr val="bg1"/>
                </a:solidFill>
              </a:rPr>
              <a:t>Idealis</a:t>
            </a:r>
            <a:r>
              <a:rPr lang="nl-NL" sz="4400" b="1" dirty="0" smtClean="0">
                <a:solidFill>
                  <a:schemeClr val="bg1"/>
                </a:solidFill>
              </a:rPr>
              <a:t>, </a:t>
            </a:r>
            <a:r>
              <a:rPr lang="nl-NL" sz="4400" b="1" dirty="0" err="1" smtClean="0">
                <a:solidFill>
                  <a:schemeClr val="bg1"/>
                </a:solidFill>
              </a:rPr>
              <a:t>Duwo</a:t>
            </a:r>
            <a:r>
              <a:rPr lang="nl-NL" sz="4400" b="1" dirty="0" smtClean="0">
                <a:solidFill>
                  <a:schemeClr val="bg1"/>
                </a:solidFill>
              </a:rPr>
              <a:t>, </a:t>
            </a:r>
            <a:r>
              <a:rPr lang="nl-NL" sz="4400" b="1" dirty="0" err="1" smtClean="0">
                <a:solidFill>
                  <a:schemeClr val="bg1"/>
                </a:solidFill>
              </a:rPr>
              <a:t>SSHu</a:t>
            </a:r>
            <a:r>
              <a:rPr lang="nl-NL" sz="4400" b="1" dirty="0" smtClean="0">
                <a:solidFill>
                  <a:schemeClr val="bg1"/>
                </a:solidFill>
              </a:rPr>
              <a:t>, </a:t>
            </a:r>
            <a:r>
              <a:rPr lang="nl-NL" sz="4400" b="1" dirty="0" err="1" smtClean="0">
                <a:solidFill>
                  <a:schemeClr val="bg1"/>
                </a:solidFill>
              </a:rPr>
              <a:t>Stadwonen</a:t>
            </a:r>
            <a:r>
              <a:rPr lang="nl-NL" sz="4400" b="1" dirty="0" smtClean="0">
                <a:solidFill>
                  <a:schemeClr val="bg1"/>
                </a:solidFill>
              </a:rPr>
              <a:t>, </a:t>
            </a:r>
            <a:r>
              <a:rPr lang="nl-NL" sz="4400" b="1" dirty="0" err="1" smtClean="0">
                <a:solidFill>
                  <a:schemeClr val="bg1"/>
                </a:solidFill>
              </a:rPr>
              <a:t>Vestide</a:t>
            </a:r>
            <a:r>
              <a:rPr lang="nl-NL" sz="4400" b="1" dirty="0" smtClean="0">
                <a:solidFill>
                  <a:schemeClr val="bg1"/>
                </a:solidFill>
              </a:rPr>
              <a:t>, </a:t>
            </a:r>
            <a:r>
              <a:rPr lang="nl-NL" sz="4400" b="1" dirty="0" err="1" smtClean="0">
                <a:solidFill>
                  <a:schemeClr val="bg1"/>
                </a:solidFill>
              </a:rPr>
              <a:t>Wonenbreburg</a:t>
            </a:r>
            <a:r>
              <a:rPr lang="nl-NL" sz="4400" b="1" dirty="0" smtClean="0">
                <a:solidFill>
                  <a:schemeClr val="bg1"/>
                </a:solidFill>
              </a:rPr>
              <a:t>, </a:t>
            </a:r>
            <a:r>
              <a:rPr lang="nl-NL" sz="4400" b="1" dirty="0" err="1" smtClean="0">
                <a:solidFill>
                  <a:schemeClr val="bg1"/>
                </a:solidFill>
              </a:rPr>
              <a:t>Lefier</a:t>
            </a:r>
            <a:r>
              <a:rPr lang="nl-NL" sz="4400" b="1" dirty="0" smtClean="0">
                <a:solidFill>
                  <a:schemeClr val="bg1"/>
                </a:solidFill>
              </a:rPr>
              <a:t>, SLS Wonen</a:t>
            </a:r>
          </a:p>
          <a:p>
            <a:pPr>
              <a:lnSpc>
                <a:spcPct val="75000"/>
              </a:lnSpc>
            </a:pPr>
            <a:endParaRPr lang="nl-NL" sz="4400" b="1" dirty="0" smtClean="0">
              <a:solidFill>
                <a:schemeClr val="bg1"/>
              </a:solidFill>
            </a:endParaRPr>
          </a:p>
          <a:p>
            <a:pPr>
              <a:lnSpc>
                <a:spcPct val="75000"/>
              </a:lnSpc>
            </a:pPr>
            <a:r>
              <a:rPr lang="nl-NL" sz="4400" b="1" dirty="0" smtClean="0">
                <a:solidFill>
                  <a:schemeClr val="bg1"/>
                </a:solidFill>
              </a:rPr>
              <a:t>en</a:t>
            </a:r>
          </a:p>
          <a:p>
            <a:pPr>
              <a:lnSpc>
                <a:spcPct val="75000"/>
              </a:lnSpc>
            </a:pPr>
            <a:r>
              <a:rPr lang="nl-NL" sz="4400" b="1" dirty="0" err="1" smtClean="0">
                <a:solidFill>
                  <a:schemeClr val="bg1"/>
                </a:solidFill>
              </a:rPr>
              <a:t>OnlineHuisrekening.nl</a:t>
            </a:r>
            <a:endParaRPr lang="nl-NL" sz="4400" b="1" dirty="0">
              <a:solidFill>
                <a:schemeClr val="bg1"/>
              </a:solidFill>
            </a:endParaRPr>
          </a:p>
        </p:txBody>
      </p:sp>
      <p:sp>
        <p:nvSpPr>
          <p:cNvPr id="5" name="Tekstvak 4"/>
          <p:cNvSpPr txBox="1"/>
          <p:nvPr/>
        </p:nvSpPr>
        <p:spPr>
          <a:xfrm>
            <a:off x="323528" y="4941168"/>
            <a:ext cx="8064896" cy="1015663"/>
          </a:xfrm>
          <a:prstGeom prst="rect">
            <a:avLst/>
          </a:prstGeom>
          <a:noFill/>
        </p:spPr>
        <p:txBody>
          <a:bodyPr wrap="square" rtlCol="0">
            <a:spAutoFit/>
          </a:bodyPr>
          <a:lstStyle/>
          <a:p>
            <a:r>
              <a:rPr lang="nl-NL" sz="3000" dirty="0" err="1" smtClean="0">
                <a:solidFill>
                  <a:schemeClr val="bg1"/>
                </a:solidFill>
              </a:rPr>
              <a:t>xx</a:t>
            </a:r>
            <a:r>
              <a:rPr lang="nl-NL" sz="3000" dirty="0" smtClean="0">
                <a:solidFill>
                  <a:schemeClr val="bg1"/>
                </a:solidFill>
              </a:rPr>
              <a:t> maand 2011</a:t>
            </a:r>
          </a:p>
          <a:p>
            <a:r>
              <a:rPr lang="nl-NL" sz="3000" dirty="0" smtClean="0">
                <a:solidFill>
                  <a:schemeClr val="bg1"/>
                </a:solidFill>
              </a:rPr>
              <a:t>Utrecht</a:t>
            </a:r>
            <a:endParaRPr lang="nl-NL" sz="3000" dirty="0">
              <a:solidFill>
                <a:schemeClr val="bg1"/>
              </a:solidFill>
            </a:endParaRPr>
          </a:p>
        </p:txBody>
      </p:sp>
      <p:pic>
        <p:nvPicPr>
          <p:cNvPr id="1026" name="Picture 2"/>
          <p:cNvPicPr>
            <a:picLocks noChangeAspect="1" noChangeArrowheads="1"/>
          </p:cNvPicPr>
          <p:nvPr/>
        </p:nvPicPr>
        <p:blipFill>
          <a:blip r:embed="rId3" cstate="print"/>
          <a:srcRect/>
          <a:stretch>
            <a:fillRect/>
          </a:stretch>
        </p:blipFill>
        <p:spPr bwMode="auto">
          <a:xfrm>
            <a:off x="6646540" y="6091200"/>
            <a:ext cx="2461964" cy="72217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Ideeen</a:t>
            </a:r>
            <a:r>
              <a:rPr lang="en-US" dirty="0" smtClean="0"/>
              <a:t> </a:t>
            </a:r>
            <a:r>
              <a:rPr lang="en-US" dirty="0" err="1" smtClean="0"/>
              <a:t>nog</a:t>
            </a:r>
            <a:r>
              <a:rPr lang="en-US" dirty="0" smtClean="0"/>
              <a:t> toe </a:t>
            </a:r>
            <a:r>
              <a:rPr lang="en-US" dirty="0" err="1" smtClean="0"/>
              <a:t>te</a:t>
            </a:r>
            <a:r>
              <a:rPr lang="en-US" dirty="0" smtClean="0"/>
              <a:t> </a:t>
            </a:r>
            <a:r>
              <a:rPr lang="en-US" dirty="0" err="1" smtClean="0"/>
              <a:t>voegen</a:t>
            </a:r>
            <a:endParaRPr lang="en-US" dirty="0"/>
          </a:p>
        </p:txBody>
      </p:sp>
      <p:sp>
        <p:nvSpPr>
          <p:cNvPr id="3" name="Tijdelijke aanduiding voor inhoud 2"/>
          <p:cNvSpPr>
            <a:spLocks noGrp="1"/>
          </p:cNvSpPr>
          <p:nvPr>
            <p:ph idx="1"/>
          </p:nvPr>
        </p:nvSpPr>
        <p:spPr/>
        <p:txBody>
          <a:bodyPr/>
          <a:lstStyle/>
          <a:p>
            <a:r>
              <a:rPr lang="en-US" strike="sngStrike" dirty="0" err="1" smtClean="0"/>
              <a:t>Korting</a:t>
            </a:r>
            <a:r>
              <a:rPr lang="en-US" strike="sngStrike" dirty="0" smtClean="0"/>
              <a:t> door </a:t>
            </a:r>
            <a:r>
              <a:rPr lang="en-US" strike="sngStrike" dirty="0" err="1" smtClean="0"/>
              <a:t>externe</a:t>
            </a:r>
            <a:r>
              <a:rPr lang="en-US" strike="sngStrike" dirty="0" smtClean="0"/>
              <a:t> marketing</a:t>
            </a:r>
          </a:p>
          <a:p>
            <a:r>
              <a:rPr lang="en-US" dirty="0" err="1" smtClean="0"/>
              <a:t>Onderscheid</a:t>
            </a:r>
            <a:r>
              <a:rPr lang="en-US" dirty="0" smtClean="0"/>
              <a:t> </a:t>
            </a:r>
            <a:r>
              <a:rPr lang="en-US" dirty="0" err="1" smtClean="0"/>
              <a:t>maken</a:t>
            </a:r>
            <a:r>
              <a:rPr lang="en-US" dirty="0" smtClean="0"/>
              <a:t> op </a:t>
            </a:r>
            <a:r>
              <a:rPr lang="en-US" dirty="0" err="1" smtClean="0"/>
              <a:t>intensiteit</a:t>
            </a:r>
            <a:r>
              <a:rPr lang="en-US" dirty="0" smtClean="0"/>
              <a:t> v </a:t>
            </a:r>
            <a:r>
              <a:rPr lang="en-US" dirty="0" err="1" smtClean="0"/>
              <a:t>samenwerking</a:t>
            </a:r>
            <a:r>
              <a:rPr lang="en-US" dirty="0" smtClean="0"/>
              <a:t> (</a:t>
            </a:r>
            <a:r>
              <a:rPr lang="en-US" dirty="0" err="1" smtClean="0"/>
              <a:t>whitelabeling</a:t>
            </a:r>
            <a:r>
              <a:rPr lang="en-US" dirty="0" smtClean="0"/>
              <a:t> </a:t>
            </a:r>
            <a:r>
              <a:rPr lang="en-US" dirty="0" err="1" smtClean="0"/>
              <a:t>alleen</a:t>
            </a:r>
            <a:r>
              <a:rPr lang="en-US" dirty="0" smtClean="0"/>
              <a:t> vs. </a:t>
            </a:r>
            <a:r>
              <a:rPr lang="en-US" dirty="0" err="1" smtClean="0"/>
              <a:t>compleet</a:t>
            </a:r>
            <a:r>
              <a:rPr lang="en-US" dirty="0" smtClean="0"/>
              <a:t> comm. Platform)</a:t>
            </a:r>
          </a:p>
          <a:p>
            <a:r>
              <a:rPr lang="en-US" dirty="0" smtClean="0"/>
              <a:t>Mix van features en </a:t>
            </a:r>
            <a:r>
              <a:rPr lang="en-US" dirty="0" err="1" smtClean="0"/>
              <a:t>prijzen</a:t>
            </a:r>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Uit</a:t>
            </a:r>
            <a:r>
              <a:rPr lang="en-US" dirty="0" smtClean="0"/>
              <a:t> </a:t>
            </a:r>
            <a:r>
              <a:rPr lang="en-US" dirty="0" err="1" smtClean="0"/>
              <a:t>te</a:t>
            </a:r>
            <a:r>
              <a:rPr lang="en-US" dirty="0" smtClean="0"/>
              <a:t> </a:t>
            </a:r>
            <a:r>
              <a:rPr lang="en-US" dirty="0" err="1" smtClean="0"/>
              <a:t>werken</a:t>
            </a:r>
            <a:endParaRPr lang="en-US" dirty="0"/>
          </a:p>
        </p:txBody>
      </p:sp>
      <p:sp>
        <p:nvSpPr>
          <p:cNvPr id="3" name="Tijdelijke aanduiding voor inhoud 2"/>
          <p:cNvSpPr>
            <a:spLocks noGrp="1"/>
          </p:cNvSpPr>
          <p:nvPr>
            <p:ph idx="1"/>
          </p:nvPr>
        </p:nvSpPr>
        <p:spPr/>
        <p:txBody>
          <a:bodyPr/>
          <a:lstStyle/>
          <a:p>
            <a:r>
              <a:rPr lang="en-US" dirty="0" smtClean="0"/>
              <a:t>Business Case – </a:t>
            </a:r>
            <a:r>
              <a:rPr lang="en-US" dirty="0" err="1" smtClean="0"/>
              <a:t>financiele</a:t>
            </a:r>
            <a:r>
              <a:rPr lang="en-US" dirty="0" smtClean="0"/>
              <a:t> </a:t>
            </a:r>
            <a:r>
              <a:rPr lang="en-US" dirty="0" err="1" smtClean="0"/>
              <a:t>verantwoording</a:t>
            </a:r>
            <a:r>
              <a:rPr lang="en-US" dirty="0" smtClean="0"/>
              <a:t> (</a:t>
            </a:r>
            <a:r>
              <a:rPr lang="en-US" dirty="0" err="1" smtClean="0"/>
              <a:t>kosten</a:t>
            </a:r>
            <a:r>
              <a:rPr lang="en-US" dirty="0" smtClean="0"/>
              <a:t> mailings </a:t>
            </a:r>
            <a:r>
              <a:rPr lang="en-US" dirty="0" err="1" smtClean="0"/>
              <a:t>bijv</a:t>
            </a:r>
            <a:r>
              <a:rPr lang="en-US" dirty="0" smtClean="0"/>
              <a:t>. </a:t>
            </a:r>
            <a:r>
              <a:rPr lang="en-US" dirty="0" err="1" smtClean="0"/>
              <a:t>Waar</a:t>
            </a:r>
            <a:r>
              <a:rPr lang="en-US" dirty="0" smtClean="0"/>
              <a:t> Frank </a:t>
            </a:r>
            <a:r>
              <a:rPr lang="en-US" dirty="0" err="1" smtClean="0"/>
              <a:t>mee</a:t>
            </a:r>
            <a:r>
              <a:rPr lang="en-US" dirty="0" smtClean="0"/>
              <a:t> </a:t>
            </a:r>
            <a:r>
              <a:rPr lang="en-US" dirty="0" err="1" smtClean="0"/>
              <a:t>kwam</a:t>
            </a:r>
            <a:r>
              <a:rPr lang="en-US" dirty="0" smtClean="0"/>
              <a:t>)</a:t>
            </a:r>
          </a:p>
          <a:p>
            <a:r>
              <a:rPr lang="en-US" dirty="0" err="1" smtClean="0"/>
              <a:t>Algemeen</a:t>
            </a:r>
            <a:r>
              <a:rPr lang="en-US" dirty="0" smtClean="0"/>
              <a:t> </a:t>
            </a:r>
            <a:r>
              <a:rPr lang="en-US" dirty="0" err="1" smtClean="0"/>
              <a:t>gezien</a:t>
            </a:r>
            <a:r>
              <a:rPr lang="en-US" dirty="0" smtClean="0"/>
              <a:t> </a:t>
            </a:r>
            <a:r>
              <a:rPr lang="en-US" dirty="0" err="1" smtClean="0"/>
              <a:t>moet</a:t>
            </a:r>
            <a:r>
              <a:rPr lang="en-US" dirty="0" smtClean="0"/>
              <a:t> </a:t>
            </a:r>
            <a:r>
              <a:rPr lang="en-US" dirty="0" err="1" smtClean="0"/>
              <a:t>er</a:t>
            </a:r>
            <a:r>
              <a:rPr lang="en-US" dirty="0" smtClean="0"/>
              <a:t> op </a:t>
            </a:r>
            <a:r>
              <a:rPr lang="en-US" dirty="0" err="1" smtClean="0"/>
              <a:t>volgende</a:t>
            </a:r>
            <a:r>
              <a:rPr lang="en-US" dirty="0" smtClean="0"/>
              <a:t> 3 </a:t>
            </a:r>
            <a:r>
              <a:rPr lang="en-US" dirty="0" err="1" smtClean="0"/>
              <a:t>vlakken</a:t>
            </a:r>
            <a:r>
              <a:rPr lang="en-US" dirty="0" smtClean="0"/>
              <a:t> </a:t>
            </a:r>
            <a:r>
              <a:rPr lang="en-US" dirty="0" err="1" smtClean="0"/>
              <a:t>een</a:t>
            </a:r>
            <a:r>
              <a:rPr lang="en-US" dirty="0" smtClean="0"/>
              <a:t> </a:t>
            </a:r>
            <a:r>
              <a:rPr lang="en-US" dirty="0" err="1" smtClean="0"/>
              <a:t>keuze</a:t>
            </a:r>
            <a:r>
              <a:rPr lang="en-US" dirty="0" smtClean="0"/>
              <a:t> </a:t>
            </a:r>
            <a:r>
              <a:rPr lang="en-US" dirty="0" err="1" smtClean="0"/>
              <a:t>worden</a:t>
            </a:r>
            <a:r>
              <a:rPr lang="en-US" dirty="0" smtClean="0"/>
              <a:t> </a:t>
            </a:r>
            <a:r>
              <a:rPr lang="en-US" dirty="0" err="1" smtClean="0"/>
              <a:t>gemaakt</a:t>
            </a:r>
            <a:r>
              <a:rPr lang="en-US" dirty="0" smtClean="0"/>
              <a:t>: pricing (</a:t>
            </a:r>
            <a:r>
              <a:rPr lang="en-US" dirty="0" err="1" smtClean="0"/>
              <a:t>hoogte</a:t>
            </a:r>
            <a:r>
              <a:rPr lang="en-US" dirty="0" smtClean="0"/>
              <a:t> van </a:t>
            </a:r>
            <a:r>
              <a:rPr lang="en-US" dirty="0" err="1" smtClean="0"/>
              <a:t>bedragen</a:t>
            </a:r>
            <a:r>
              <a:rPr lang="en-US" dirty="0" smtClean="0"/>
              <a:t> en </a:t>
            </a:r>
            <a:r>
              <a:rPr lang="en-US" dirty="0" err="1" smtClean="0"/>
              <a:t>opzet</a:t>
            </a:r>
            <a:r>
              <a:rPr lang="en-US" dirty="0" smtClean="0"/>
              <a:t>), features (</a:t>
            </a:r>
            <a:r>
              <a:rPr lang="en-US" dirty="0" err="1" smtClean="0"/>
              <a:t>wat</a:t>
            </a:r>
            <a:r>
              <a:rPr lang="en-US" dirty="0" smtClean="0"/>
              <a:t> </a:t>
            </a:r>
            <a:r>
              <a:rPr lang="en-US" dirty="0" err="1" smtClean="0"/>
              <a:t>omvat</a:t>
            </a:r>
            <a:r>
              <a:rPr lang="en-US" dirty="0" smtClean="0"/>
              <a:t> het), </a:t>
            </a:r>
            <a:r>
              <a:rPr lang="en-US" dirty="0" err="1" smtClean="0"/>
              <a:t>evt</a:t>
            </a:r>
            <a:r>
              <a:rPr lang="en-US" dirty="0" smtClean="0"/>
              <a:t>. </a:t>
            </a:r>
            <a:r>
              <a:rPr lang="en-US" dirty="0" err="1" smtClean="0"/>
              <a:t>Korting</a:t>
            </a:r>
            <a:r>
              <a:rPr lang="en-US" dirty="0" smtClean="0"/>
              <a:t>/</a:t>
            </a:r>
            <a:r>
              <a:rPr lang="en-US" dirty="0" err="1" smtClean="0"/>
              <a:t>uitbaatmodel</a:t>
            </a:r>
            <a:r>
              <a:rPr lang="en-US" dirty="0" smtClean="0"/>
              <a:t>.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Tekstvak 3"/>
          <p:cNvSpPr txBox="1"/>
          <p:nvPr/>
        </p:nvSpPr>
        <p:spPr>
          <a:xfrm>
            <a:off x="323528" y="1268760"/>
            <a:ext cx="8064896" cy="1507336"/>
          </a:xfrm>
          <a:prstGeom prst="rect">
            <a:avLst/>
          </a:prstGeom>
          <a:noFill/>
        </p:spPr>
        <p:txBody>
          <a:bodyPr wrap="square" rtlCol="0">
            <a:spAutoFit/>
          </a:bodyPr>
          <a:lstStyle/>
          <a:p>
            <a:pPr>
              <a:lnSpc>
                <a:spcPct val="75000"/>
              </a:lnSpc>
            </a:pPr>
            <a:endParaRPr lang="nl-NL" sz="6000" b="1" dirty="0" smtClean="0">
              <a:solidFill>
                <a:schemeClr val="bg1"/>
              </a:solidFill>
            </a:endParaRPr>
          </a:p>
          <a:p>
            <a:pPr>
              <a:lnSpc>
                <a:spcPct val="75000"/>
              </a:lnSpc>
            </a:pPr>
            <a:r>
              <a:rPr lang="nl-NL" sz="6000" b="1" dirty="0" smtClean="0">
                <a:solidFill>
                  <a:schemeClr val="bg1"/>
                </a:solidFill>
              </a:rPr>
              <a:t>Bedankt!</a:t>
            </a:r>
          </a:p>
        </p:txBody>
      </p:sp>
      <p:sp>
        <p:nvSpPr>
          <p:cNvPr id="6" name="Rechthoek 5"/>
          <p:cNvSpPr/>
          <p:nvPr/>
        </p:nvSpPr>
        <p:spPr>
          <a:xfrm>
            <a:off x="5004048" y="5085184"/>
            <a:ext cx="3744416" cy="576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7" name="Afbeelding 6" descr="oh_2010_ppt_object_groenearrow.png"/>
          <p:cNvPicPr>
            <a:picLocks noChangeAspect="1"/>
          </p:cNvPicPr>
          <p:nvPr/>
        </p:nvPicPr>
        <p:blipFill>
          <a:blip r:embed="rId3" cstate="print"/>
          <a:stretch>
            <a:fillRect/>
          </a:stretch>
        </p:blipFill>
        <p:spPr>
          <a:xfrm>
            <a:off x="8172400" y="5085184"/>
            <a:ext cx="573400" cy="573400"/>
          </a:xfrm>
          <a:prstGeom prst="rect">
            <a:avLst/>
          </a:prstGeom>
        </p:spPr>
      </p:pic>
      <p:sp>
        <p:nvSpPr>
          <p:cNvPr id="8" name="Tekstvak 7"/>
          <p:cNvSpPr txBox="1"/>
          <p:nvPr/>
        </p:nvSpPr>
        <p:spPr>
          <a:xfrm>
            <a:off x="5148064" y="5157192"/>
            <a:ext cx="3024336" cy="400110"/>
          </a:xfrm>
          <a:prstGeom prst="rect">
            <a:avLst/>
          </a:prstGeom>
          <a:noFill/>
        </p:spPr>
        <p:txBody>
          <a:bodyPr wrap="square" rtlCol="0">
            <a:spAutoFit/>
          </a:bodyPr>
          <a:lstStyle/>
          <a:p>
            <a:r>
              <a:rPr lang="nl-NL" sz="2000" b="1" dirty="0" smtClean="0"/>
              <a:t>Ja, ik wil partner worden!</a:t>
            </a:r>
            <a:endParaRPr lang="nl-NL" sz="2000" b="1" dirty="0"/>
          </a:p>
        </p:txBody>
      </p:sp>
      <p:sp>
        <p:nvSpPr>
          <p:cNvPr id="9" name="Tekstvak 8"/>
          <p:cNvSpPr txBox="1"/>
          <p:nvPr/>
        </p:nvSpPr>
        <p:spPr>
          <a:xfrm>
            <a:off x="323528" y="2996952"/>
            <a:ext cx="8064896" cy="553998"/>
          </a:xfrm>
          <a:prstGeom prst="rect">
            <a:avLst/>
          </a:prstGeom>
          <a:noFill/>
        </p:spPr>
        <p:txBody>
          <a:bodyPr wrap="square" rtlCol="0">
            <a:spAutoFit/>
          </a:bodyPr>
          <a:lstStyle/>
          <a:p>
            <a:r>
              <a:rPr lang="nl-NL" sz="3000" dirty="0" smtClean="0">
                <a:solidFill>
                  <a:schemeClr val="bg1"/>
                </a:solidFill>
              </a:rPr>
              <a:t>Uw vragen?</a:t>
            </a:r>
            <a:endParaRPr lang="nl-NL" sz="30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Rechthoek 3"/>
          <p:cNvSpPr/>
          <p:nvPr/>
        </p:nvSpPr>
        <p:spPr>
          <a:xfrm>
            <a:off x="5508104" y="5085184"/>
            <a:ext cx="3240360" cy="576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5" name="Afbeelding 4" descr="oh_2010_ppt_object_groenearrow.png"/>
          <p:cNvPicPr>
            <a:picLocks noChangeAspect="1"/>
          </p:cNvPicPr>
          <p:nvPr/>
        </p:nvPicPr>
        <p:blipFill>
          <a:blip r:embed="rId3" cstate="print"/>
          <a:stretch>
            <a:fillRect/>
          </a:stretch>
        </p:blipFill>
        <p:spPr>
          <a:xfrm>
            <a:off x="8172400" y="5085184"/>
            <a:ext cx="573400" cy="573400"/>
          </a:xfrm>
          <a:prstGeom prst="rect">
            <a:avLst/>
          </a:prstGeom>
        </p:spPr>
      </p:pic>
      <p:sp>
        <p:nvSpPr>
          <p:cNvPr id="6" name="Tekstvak 5"/>
          <p:cNvSpPr txBox="1"/>
          <p:nvPr/>
        </p:nvSpPr>
        <p:spPr>
          <a:xfrm>
            <a:off x="5580112" y="5157192"/>
            <a:ext cx="2592288" cy="400110"/>
          </a:xfrm>
          <a:prstGeom prst="rect">
            <a:avLst/>
          </a:prstGeom>
          <a:noFill/>
        </p:spPr>
        <p:txBody>
          <a:bodyPr wrap="square" rtlCol="0">
            <a:spAutoFit/>
          </a:bodyPr>
          <a:lstStyle/>
          <a:p>
            <a:r>
              <a:rPr lang="nl-NL" sz="2000" b="1" dirty="0" smtClean="0"/>
              <a:t>Ja, ik wil meer weten!</a:t>
            </a:r>
            <a:endParaRPr lang="nl-NL" sz="20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ekstvak 6"/>
          <p:cNvSpPr txBox="1"/>
          <p:nvPr/>
        </p:nvSpPr>
        <p:spPr>
          <a:xfrm>
            <a:off x="3275856" y="1052736"/>
            <a:ext cx="5472608" cy="553998"/>
          </a:xfrm>
          <a:prstGeom prst="rect">
            <a:avLst/>
          </a:prstGeom>
          <a:noFill/>
        </p:spPr>
        <p:txBody>
          <a:bodyPr wrap="square" rtlCol="0">
            <a:spAutoFit/>
          </a:bodyPr>
          <a:lstStyle/>
          <a:p>
            <a:r>
              <a:rPr lang="nl-NL" sz="3000" b="1" dirty="0" smtClean="0">
                <a:solidFill>
                  <a:schemeClr val="bg1"/>
                </a:solidFill>
              </a:rPr>
              <a:t>Update</a:t>
            </a:r>
            <a:endParaRPr lang="nl-NL" sz="3000" b="1" dirty="0">
              <a:solidFill>
                <a:schemeClr val="bg1"/>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Rechthoek 14"/>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7" name="Picture 2" descr="C:\Documents and Settings\Gebruiker\Bureaublad\oh_kaartje_huisvesters.png"/>
          <p:cNvPicPr>
            <a:picLocks noChangeAspect="1" noChangeArrowheads="1"/>
          </p:cNvPicPr>
          <p:nvPr/>
        </p:nvPicPr>
        <p:blipFill>
          <a:blip r:embed="rId3" cstate="print"/>
          <a:srcRect/>
          <a:stretch>
            <a:fillRect/>
          </a:stretch>
        </p:blipFill>
        <p:spPr bwMode="auto">
          <a:xfrm>
            <a:off x="3679075" y="1835193"/>
            <a:ext cx="4421317" cy="5022807"/>
          </a:xfrm>
          <a:prstGeom prst="rect">
            <a:avLst/>
          </a:prstGeom>
          <a:noFill/>
        </p:spPr>
      </p:pic>
      <p:grpSp>
        <p:nvGrpSpPr>
          <p:cNvPr id="18" name="Groep 13"/>
          <p:cNvGrpSpPr/>
          <p:nvPr/>
        </p:nvGrpSpPr>
        <p:grpSpPr>
          <a:xfrm>
            <a:off x="323528" y="2204864"/>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21" name="Tekstvak 20"/>
          <p:cNvSpPr txBox="1"/>
          <p:nvPr/>
        </p:nvSpPr>
        <p:spPr>
          <a:xfrm>
            <a:off x="351692" y="2096269"/>
            <a:ext cx="2420108" cy="2092881"/>
          </a:xfrm>
          <a:prstGeom prst="rect">
            <a:avLst/>
          </a:prstGeom>
          <a:noFill/>
        </p:spPr>
        <p:txBody>
          <a:bodyPr wrap="square" rtlCol="0">
            <a:spAutoFit/>
          </a:bodyPr>
          <a:lstStyle/>
          <a:p>
            <a:pPr>
              <a:lnSpc>
                <a:spcPct val="200000"/>
              </a:lnSpc>
            </a:pPr>
            <a:r>
              <a:rPr lang="nl-NL" sz="1300" b="1" dirty="0" smtClean="0">
                <a:solidFill>
                  <a:schemeClr val="bg1"/>
                </a:solidFill>
              </a:rPr>
              <a:t>Update</a:t>
            </a:r>
          </a:p>
          <a:p>
            <a:pPr>
              <a:lnSpc>
                <a:spcPct val="200000"/>
              </a:lnSpc>
            </a:pPr>
            <a:r>
              <a:rPr lang="nl-NL" sz="1300" b="1" dirty="0" smtClean="0"/>
              <a:t>Uitdagingen</a:t>
            </a:r>
          </a:p>
          <a:p>
            <a:pPr>
              <a:lnSpc>
                <a:spcPct val="200000"/>
              </a:lnSpc>
            </a:pPr>
            <a:r>
              <a:rPr lang="nl-NL" sz="1300" b="1" dirty="0" smtClean="0"/>
              <a:t>Samenwerking</a:t>
            </a:r>
          </a:p>
          <a:p>
            <a:pPr>
              <a:lnSpc>
                <a:spcPct val="200000"/>
              </a:lnSpc>
            </a:pPr>
            <a:endParaRPr lang="nl-NL" sz="1300" b="1" dirty="0" smtClean="0"/>
          </a:p>
          <a:p>
            <a:pPr>
              <a:lnSpc>
                <a:spcPct val="200000"/>
              </a:lnSpc>
            </a:pPr>
            <a:endParaRPr lang="nl-NL" sz="13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Tekstvak 6"/>
          <p:cNvSpPr txBox="1"/>
          <p:nvPr/>
        </p:nvSpPr>
        <p:spPr>
          <a:xfrm>
            <a:off x="3275856" y="1052736"/>
            <a:ext cx="5472608" cy="553998"/>
          </a:xfrm>
          <a:prstGeom prst="rect">
            <a:avLst/>
          </a:prstGeom>
          <a:noFill/>
        </p:spPr>
        <p:txBody>
          <a:bodyPr wrap="square" rtlCol="0">
            <a:spAutoFit/>
          </a:bodyPr>
          <a:lstStyle/>
          <a:p>
            <a:r>
              <a:rPr lang="nl-NL" sz="3000" b="1" dirty="0" smtClean="0">
                <a:solidFill>
                  <a:schemeClr val="bg1"/>
                </a:solidFill>
              </a:rPr>
              <a:t>OH – Introductie</a:t>
            </a:r>
            <a:endParaRPr lang="nl-NL" sz="3000" b="1" dirty="0">
              <a:solidFill>
                <a:schemeClr val="bg1"/>
              </a:solidFill>
            </a:endParaRPr>
          </a:p>
        </p:txBody>
      </p:sp>
      <p:grpSp>
        <p:nvGrpSpPr>
          <p:cNvPr id="2" name="Groep 13"/>
          <p:cNvGrpSpPr/>
          <p:nvPr/>
        </p:nvGrpSpPr>
        <p:grpSpPr>
          <a:xfrm>
            <a:off x="323528" y="2204864"/>
            <a:ext cx="2664296" cy="360040"/>
            <a:chOff x="323528" y="2204864"/>
            <a:chExt cx="2664296" cy="360040"/>
          </a:xfrm>
        </p:grpSpPr>
        <p:sp>
          <p:nvSpPr>
            <p:cNvPr id="9" name="Rechthoek 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Afbeelding 9" descr="oh_2010_ppt_object_vrijstaand_wittearrow.png"/>
            <p:cNvPicPr>
              <a:picLocks noChangeAspect="1"/>
            </p:cNvPicPr>
            <p:nvPr/>
          </p:nvPicPr>
          <p:blipFill>
            <a:blip r:embed="rId3" cstate="print"/>
            <a:stretch>
              <a:fillRect/>
            </a:stretch>
          </p:blipFill>
          <p:spPr>
            <a:xfrm>
              <a:off x="2760927" y="2320236"/>
              <a:ext cx="82882" cy="129296"/>
            </a:xfrm>
            <a:prstGeom prst="rect">
              <a:avLst/>
            </a:prstGeom>
          </p:spPr>
        </p:pic>
      </p:grpSp>
      <p:sp>
        <p:nvSpPr>
          <p:cNvPr id="11" name="Tekstvak 10"/>
          <p:cNvSpPr txBox="1"/>
          <p:nvPr/>
        </p:nvSpPr>
        <p:spPr>
          <a:xfrm>
            <a:off x="351692" y="2096269"/>
            <a:ext cx="2420108" cy="2092881"/>
          </a:xfrm>
          <a:prstGeom prst="rect">
            <a:avLst/>
          </a:prstGeom>
          <a:noFill/>
        </p:spPr>
        <p:txBody>
          <a:bodyPr wrap="square" rtlCol="0">
            <a:spAutoFit/>
          </a:bodyPr>
          <a:lstStyle/>
          <a:p>
            <a:pPr>
              <a:lnSpc>
                <a:spcPct val="200000"/>
              </a:lnSpc>
            </a:pPr>
            <a:r>
              <a:rPr lang="nl-NL" sz="1300" b="1" dirty="0" smtClean="0">
                <a:solidFill>
                  <a:schemeClr val="bg1"/>
                </a:solidFill>
              </a:rPr>
              <a:t>Update</a:t>
            </a:r>
          </a:p>
          <a:p>
            <a:pPr>
              <a:lnSpc>
                <a:spcPct val="200000"/>
              </a:lnSpc>
            </a:pPr>
            <a:r>
              <a:rPr lang="nl-NL" sz="1300" b="1" dirty="0" smtClean="0"/>
              <a:t>Uitdagingen</a:t>
            </a:r>
          </a:p>
          <a:p>
            <a:pPr>
              <a:lnSpc>
                <a:spcPct val="200000"/>
              </a:lnSpc>
            </a:pPr>
            <a:r>
              <a:rPr lang="nl-NL" sz="1300" b="1" dirty="0" smtClean="0"/>
              <a:t>Samenwerking</a:t>
            </a:r>
          </a:p>
          <a:p>
            <a:pPr>
              <a:lnSpc>
                <a:spcPct val="200000"/>
              </a:lnSpc>
            </a:pPr>
            <a:endParaRPr lang="nl-NL" sz="1300" b="1" dirty="0" smtClean="0"/>
          </a:p>
          <a:p>
            <a:pPr>
              <a:lnSpc>
                <a:spcPct val="200000"/>
              </a:lnSpc>
            </a:pPr>
            <a:endParaRPr lang="nl-NL" sz="1300" b="1" dirty="0" smtClean="0"/>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Tekstvak 12"/>
          <p:cNvSpPr txBox="1"/>
          <p:nvPr/>
        </p:nvSpPr>
        <p:spPr>
          <a:xfrm>
            <a:off x="3275856" y="2132856"/>
            <a:ext cx="5472608" cy="2015936"/>
          </a:xfrm>
          <a:prstGeom prst="rect">
            <a:avLst/>
          </a:prstGeom>
          <a:noFill/>
        </p:spPr>
        <p:txBody>
          <a:bodyPr wrap="square" rtlCol="0">
            <a:spAutoFit/>
          </a:bodyPr>
          <a:lstStyle/>
          <a:p>
            <a:r>
              <a:rPr lang="nl-NL" sz="2500" b="1" dirty="0" smtClean="0">
                <a:solidFill>
                  <a:schemeClr val="tx1">
                    <a:lumMod val="50000"/>
                    <a:lumOff val="50000"/>
                  </a:schemeClr>
                </a:solidFill>
              </a:rPr>
              <a:t>Update: Nieuwe versie + nieuwe functionaliteiten</a:t>
            </a:r>
          </a:p>
          <a:p>
            <a:endParaRPr lang="nl-NL" sz="2500" b="1" dirty="0" smtClean="0">
              <a:solidFill>
                <a:schemeClr val="tx1">
                  <a:lumMod val="50000"/>
                  <a:lumOff val="50000"/>
                </a:schemeClr>
              </a:solidFill>
            </a:endParaRPr>
          </a:p>
          <a:p>
            <a:r>
              <a:rPr lang="nl-NL" sz="2500" b="1" dirty="0" smtClean="0">
                <a:solidFill>
                  <a:schemeClr val="tx1">
                    <a:lumMod val="50000"/>
                    <a:lumOff val="50000"/>
                  </a:schemeClr>
                </a:solidFill>
              </a:rPr>
              <a:t>Contact met </a:t>
            </a:r>
            <a:r>
              <a:rPr lang="nl-NL" sz="2500" b="1" dirty="0" err="1" smtClean="0">
                <a:solidFill>
                  <a:schemeClr val="tx1">
                    <a:lumMod val="50000"/>
                    <a:lumOff val="50000"/>
                  </a:schemeClr>
                </a:solidFill>
              </a:rPr>
              <a:t>huisvesters</a:t>
            </a:r>
            <a:r>
              <a:rPr lang="nl-NL" sz="2500" b="1" dirty="0" smtClean="0">
                <a:solidFill>
                  <a:schemeClr val="tx1">
                    <a:lumMod val="50000"/>
                    <a:lumOff val="50000"/>
                  </a:schemeClr>
                </a:solidFill>
              </a:rPr>
              <a:t> Wie hebben we gesproken</a:t>
            </a:r>
            <a:endParaRPr lang="nl-NL" sz="2500" dirty="0" smtClean="0">
              <a:solidFill>
                <a:schemeClr val="tx1">
                  <a:lumMod val="50000"/>
                  <a:lumOff val="50000"/>
                </a:schemeClr>
              </a:solidFill>
            </a:endParaRPr>
          </a:p>
        </p:txBody>
      </p:sp>
      <p:sp>
        <p:nvSpPr>
          <p:cNvPr id="15" name="Rechthoek 14"/>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aphicFrame>
        <p:nvGraphicFramePr>
          <p:cNvPr id="16" name="Tabel 15"/>
          <p:cNvGraphicFramePr>
            <a:graphicFrameLocks noGrp="1"/>
          </p:cNvGraphicFramePr>
          <p:nvPr/>
        </p:nvGraphicFramePr>
        <p:xfrm>
          <a:off x="-324544" y="3140968"/>
          <a:ext cx="6096000" cy="296672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nl-NL" dirty="0" err="1" smtClean="0"/>
                        <a:t>Huisvester</a:t>
                      </a:r>
                      <a:endParaRPr lang="nl-NL" dirty="0"/>
                    </a:p>
                  </a:txBody>
                  <a:tcPr/>
                </a:tc>
                <a:tc>
                  <a:txBody>
                    <a:bodyPr/>
                    <a:lstStyle/>
                    <a:p>
                      <a:r>
                        <a:rPr lang="nl-NL" dirty="0" smtClean="0"/>
                        <a:t>Concrete samenwerking</a:t>
                      </a:r>
                      <a:endParaRPr lang="nl-NL" dirty="0"/>
                    </a:p>
                  </a:txBody>
                  <a:tcPr/>
                </a:tc>
              </a:tr>
              <a:tr h="370840">
                <a:tc>
                  <a:txBody>
                    <a:bodyPr/>
                    <a:lstStyle/>
                    <a:p>
                      <a:r>
                        <a:rPr lang="nl-NL" dirty="0" smtClean="0"/>
                        <a:t>Eindhoven</a:t>
                      </a:r>
                      <a:r>
                        <a:rPr lang="nl-NL" baseline="0" dirty="0" smtClean="0"/>
                        <a:t> &lt;logootje&gt;</a:t>
                      </a:r>
                      <a:endParaRPr lang="nl-NL" dirty="0"/>
                    </a:p>
                  </a:txBody>
                  <a:tcPr/>
                </a:tc>
                <a:tc>
                  <a:txBody>
                    <a:bodyPr/>
                    <a:lstStyle/>
                    <a:p>
                      <a:r>
                        <a:rPr lang="nl-NL" dirty="0" smtClean="0"/>
                        <a:t>Linkbuilding / </a:t>
                      </a:r>
                      <a:r>
                        <a:rPr lang="nl-NL" dirty="0" err="1" smtClean="0"/>
                        <a:t>Whitelabeling</a:t>
                      </a:r>
                      <a:endParaRPr lang="nl-NL" dirty="0"/>
                    </a:p>
                  </a:txBody>
                  <a:tcPr/>
                </a:tc>
              </a:tr>
              <a:tr h="370840">
                <a:tc>
                  <a:txBody>
                    <a:bodyPr/>
                    <a:lstStyle/>
                    <a:p>
                      <a:endParaRPr lang="nl-NL"/>
                    </a:p>
                  </a:txBody>
                  <a:tcPr/>
                </a:tc>
                <a:tc>
                  <a:txBody>
                    <a:bodyPr/>
                    <a:lstStyle/>
                    <a:p>
                      <a:endParaRPr lang="nl-NL" dirty="0"/>
                    </a:p>
                  </a:txBody>
                  <a:tcPr/>
                </a:tc>
              </a:tr>
              <a:tr h="370840">
                <a:tc>
                  <a:txBody>
                    <a:bodyPr/>
                    <a:lstStyle/>
                    <a:p>
                      <a:endParaRPr lang="nl-NL"/>
                    </a:p>
                  </a:txBody>
                  <a:tcPr/>
                </a:tc>
                <a:tc>
                  <a:txBody>
                    <a:bodyPr/>
                    <a:lstStyle/>
                    <a:p>
                      <a:endParaRPr lang="nl-NL" dirty="0"/>
                    </a:p>
                  </a:txBody>
                  <a:tcPr/>
                </a:tc>
              </a:tr>
              <a:tr h="370840">
                <a:tc>
                  <a:txBody>
                    <a:bodyPr/>
                    <a:lstStyle/>
                    <a:p>
                      <a:endParaRPr lang="nl-NL"/>
                    </a:p>
                  </a:txBody>
                  <a:tcPr/>
                </a:tc>
                <a:tc>
                  <a:txBody>
                    <a:bodyPr/>
                    <a:lstStyle/>
                    <a:p>
                      <a:endParaRPr lang="nl-NL"/>
                    </a:p>
                  </a:txBody>
                  <a:tcPr/>
                </a:tc>
              </a:tr>
              <a:tr h="370840">
                <a:tc>
                  <a:txBody>
                    <a:bodyPr/>
                    <a:lstStyle/>
                    <a:p>
                      <a:endParaRPr lang="nl-NL"/>
                    </a:p>
                  </a:txBody>
                  <a:tcPr/>
                </a:tc>
                <a:tc>
                  <a:txBody>
                    <a:bodyPr/>
                    <a:lstStyle/>
                    <a:p>
                      <a:endParaRPr lang="nl-NL"/>
                    </a:p>
                  </a:txBody>
                  <a:tcPr/>
                </a:tc>
              </a:tr>
              <a:tr h="370840">
                <a:tc>
                  <a:txBody>
                    <a:bodyPr/>
                    <a:lstStyle/>
                    <a:p>
                      <a:endParaRPr lang="nl-NL"/>
                    </a:p>
                  </a:txBody>
                  <a:tcPr/>
                </a:tc>
                <a:tc>
                  <a:txBody>
                    <a:bodyPr/>
                    <a:lstStyle/>
                    <a:p>
                      <a:endParaRPr lang="nl-NL"/>
                    </a:p>
                  </a:txBody>
                  <a:tcPr/>
                </a:tc>
              </a:tr>
              <a:tr h="370840">
                <a:tc>
                  <a:txBody>
                    <a:bodyPr/>
                    <a:lstStyle/>
                    <a:p>
                      <a:endParaRPr lang="nl-NL"/>
                    </a:p>
                  </a:txBody>
                  <a:tcPr/>
                </a:tc>
                <a:tc>
                  <a:txBody>
                    <a:bodyPr/>
                    <a:lstStyle/>
                    <a:p>
                      <a:endParaRPr lang="nl-NL"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pSp>
        <p:nvGrpSpPr>
          <p:cNvPr id="20" name="Groep 13"/>
          <p:cNvGrpSpPr/>
          <p:nvPr/>
        </p:nvGrpSpPr>
        <p:grpSpPr>
          <a:xfrm>
            <a:off x="323528" y="2564904"/>
            <a:ext cx="2664296" cy="360040"/>
            <a:chOff x="323528" y="2204864"/>
            <a:chExt cx="2664296" cy="360040"/>
          </a:xfrm>
        </p:grpSpPr>
        <p:sp>
          <p:nvSpPr>
            <p:cNvPr id="21" name="Rechthoek 20"/>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2" name="Afbeelding 21"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7" name="Tekstvak 6"/>
          <p:cNvSpPr txBox="1"/>
          <p:nvPr/>
        </p:nvSpPr>
        <p:spPr>
          <a:xfrm>
            <a:off x="3275856" y="1052736"/>
            <a:ext cx="5472608" cy="553998"/>
          </a:xfrm>
          <a:prstGeom prst="rect">
            <a:avLst/>
          </a:prstGeom>
          <a:noFill/>
        </p:spPr>
        <p:txBody>
          <a:bodyPr wrap="square" rtlCol="0">
            <a:spAutoFit/>
          </a:bodyPr>
          <a:lstStyle/>
          <a:p>
            <a:r>
              <a:rPr lang="nl-NL" sz="3000" b="1" dirty="0" smtClean="0">
                <a:solidFill>
                  <a:schemeClr val="bg1"/>
                </a:solidFill>
              </a:rPr>
              <a:t>Welke uitdagingen spelen er?</a:t>
            </a:r>
            <a:endParaRPr lang="nl-NL" sz="3000" b="1" dirty="0">
              <a:solidFill>
                <a:schemeClr val="bg1"/>
              </a:solidFill>
            </a:endParaRPr>
          </a:p>
        </p:txBody>
      </p:sp>
      <p:sp>
        <p:nvSpPr>
          <p:cNvPr id="8" name="Tekstvak 7"/>
          <p:cNvSpPr txBox="1"/>
          <p:nvPr/>
        </p:nvSpPr>
        <p:spPr>
          <a:xfrm>
            <a:off x="3275856" y="2132856"/>
            <a:ext cx="5472608" cy="3200876"/>
          </a:xfrm>
          <a:prstGeom prst="rect">
            <a:avLst/>
          </a:prstGeom>
          <a:noFill/>
        </p:spPr>
        <p:txBody>
          <a:bodyPr wrap="square" rtlCol="0">
            <a:spAutoFit/>
          </a:bodyPr>
          <a:lstStyle/>
          <a:p>
            <a:r>
              <a:rPr lang="nl-NL" sz="2500" b="1" dirty="0" smtClean="0">
                <a:solidFill>
                  <a:schemeClr val="tx1">
                    <a:lumMod val="50000"/>
                    <a:lumOff val="50000"/>
                  </a:schemeClr>
                </a:solidFill>
              </a:rPr>
              <a:t>Bereiken/Informeren van studenten</a:t>
            </a:r>
          </a:p>
          <a:p>
            <a:endParaRPr lang="nl-NL" sz="1500" b="1" dirty="0" smtClean="0">
              <a:solidFill>
                <a:schemeClr val="tx1">
                  <a:lumMod val="50000"/>
                  <a:lumOff val="50000"/>
                </a:schemeClr>
              </a:solidFill>
            </a:endParaRPr>
          </a:p>
          <a:p>
            <a:r>
              <a:rPr lang="nl-NL" sz="2000" b="1" dirty="0" smtClean="0">
                <a:solidFill>
                  <a:schemeClr val="tx1">
                    <a:lumMod val="50000"/>
                    <a:lumOff val="50000"/>
                  </a:schemeClr>
                </a:solidFill>
              </a:rPr>
              <a:t>Feedback ontvangen van studenten</a:t>
            </a:r>
          </a:p>
          <a:p>
            <a:endParaRPr lang="nl-NL" sz="1500" dirty="0" smtClean="0">
              <a:solidFill>
                <a:schemeClr val="tx1">
                  <a:lumMod val="50000"/>
                  <a:lumOff val="50000"/>
                </a:schemeClr>
              </a:solidFill>
            </a:endParaRPr>
          </a:p>
          <a:p>
            <a:r>
              <a:rPr lang="nl-NL" sz="1600" b="1" dirty="0" smtClean="0">
                <a:solidFill>
                  <a:schemeClr val="tx1">
                    <a:lumMod val="50000"/>
                    <a:lumOff val="50000"/>
                  </a:schemeClr>
                </a:solidFill>
              </a:rPr>
              <a:t>Geschillen voorkomen</a:t>
            </a:r>
          </a:p>
          <a:p>
            <a:endParaRPr lang="nl-NL" sz="1500" b="1" dirty="0" smtClean="0">
              <a:solidFill>
                <a:schemeClr val="tx1">
                  <a:lumMod val="50000"/>
                  <a:lumOff val="50000"/>
                </a:schemeClr>
              </a:solidFill>
            </a:endParaRPr>
          </a:p>
          <a:p>
            <a:r>
              <a:rPr lang="nl-NL" sz="1200" b="1" dirty="0" smtClean="0">
                <a:solidFill>
                  <a:schemeClr val="tx1">
                    <a:lumMod val="50000"/>
                    <a:lumOff val="50000"/>
                  </a:schemeClr>
                </a:solidFill>
              </a:rPr>
              <a:t>Extra service aanbieden</a:t>
            </a:r>
          </a:p>
          <a:p>
            <a:endParaRPr lang="nl-NL" sz="1500" b="1" dirty="0" smtClean="0">
              <a:solidFill>
                <a:schemeClr val="tx1">
                  <a:lumMod val="50000"/>
                  <a:lumOff val="50000"/>
                </a:schemeClr>
              </a:solidFill>
            </a:endParaRPr>
          </a:p>
          <a:p>
            <a:r>
              <a:rPr lang="nl-NL" sz="1100" b="1" dirty="0" smtClean="0">
                <a:solidFill>
                  <a:schemeClr val="tx1">
                    <a:lumMod val="50000"/>
                    <a:lumOff val="50000"/>
                  </a:schemeClr>
                </a:solidFill>
              </a:rPr>
              <a:t>Meer…</a:t>
            </a:r>
          </a:p>
          <a:p>
            <a:endParaRPr lang="nl-NL" sz="1100" b="1" dirty="0" smtClean="0">
              <a:solidFill>
                <a:schemeClr val="tx1">
                  <a:lumMod val="50000"/>
                  <a:lumOff val="50000"/>
                </a:schemeClr>
              </a:solidFill>
            </a:endParaRPr>
          </a:p>
          <a:p>
            <a:r>
              <a:rPr lang="nl-NL" sz="1100" u="sng" dirty="0" smtClean="0">
                <a:solidFill>
                  <a:schemeClr val="tx1">
                    <a:lumMod val="50000"/>
                    <a:lumOff val="50000"/>
                  </a:schemeClr>
                </a:solidFill>
              </a:rPr>
              <a:t>Opsomming / Bewijzen van </a:t>
            </a:r>
            <a:r>
              <a:rPr lang="nl-NL" sz="1100" u="sng" dirty="0" err="1" smtClean="0">
                <a:solidFill>
                  <a:schemeClr val="tx1">
                    <a:lumMod val="50000"/>
                    <a:lumOff val="50000"/>
                  </a:schemeClr>
                </a:solidFill>
              </a:rPr>
              <a:t>findings</a:t>
            </a:r>
            <a:r>
              <a:rPr lang="nl-NL" sz="1100" u="sng" dirty="0" smtClean="0">
                <a:solidFill>
                  <a:schemeClr val="tx1">
                    <a:lumMod val="50000"/>
                    <a:lumOff val="50000"/>
                  </a:schemeClr>
                </a:solidFill>
              </a:rPr>
              <a:t> uit gesprekken. </a:t>
            </a:r>
            <a:endParaRPr lang="nl-NL" sz="1100" dirty="0" smtClean="0">
              <a:solidFill>
                <a:schemeClr val="tx1">
                  <a:lumMod val="50000"/>
                  <a:lumOff val="50000"/>
                </a:schemeClr>
              </a:solidFill>
            </a:endParaRPr>
          </a:p>
          <a:p>
            <a:endParaRPr lang="nl-NL" sz="1100" b="1" dirty="0" smtClean="0">
              <a:solidFill>
                <a:schemeClr val="tx1">
                  <a:lumMod val="50000"/>
                  <a:lumOff val="50000"/>
                </a:schemeClr>
              </a:solidFill>
            </a:endParaRPr>
          </a:p>
          <a:p>
            <a:endParaRPr lang="nl-NL" sz="2500" b="1" dirty="0" smtClean="0">
              <a:solidFill>
                <a:schemeClr val="tx1">
                  <a:lumMod val="50000"/>
                  <a:lumOff val="50000"/>
                </a:schemeClr>
              </a:solidFill>
            </a:endParaRPr>
          </a:p>
        </p:txBody>
      </p:sp>
      <p:sp>
        <p:nvSpPr>
          <p:cNvPr id="11" name="Tekstvak 10"/>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solidFill>
                  <a:schemeClr val="bg1"/>
                </a:solidFill>
              </a:rPr>
              <a:t>Uitdagingen</a:t>
            </a:r>
          </a:p>
          <a:p>
            <a:pPr>
              <a:lnSpc>
                <a:spcPct val="200000"/>
              </a:lnSpc>
            </a:pPr>
            <a:r>
              <a:rPr lang="nl-NL" sz="1300" b="1" dirty="0" smtClean="0"/>
              <a:t>Samenwerking</a:t>
            </a:r>
          </a:p>
        </p:txBody>
      </p:sp>
      <p:sp>
        <p:nvSpPr>
          <p:cNvPr id="23" name="Rechthoek 22"/>
          <p:cNvSpPr/>
          <p:nvPr/>
        </p:nvSpPr>
        <p:spPr>
          <a:xfrm>
            <a:off x="8604448"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3" cstate="print"/>
            <a:stretch>
              <a:fillRect/>
            </a:stretch>
          </p:blipFill>
          <p:spPr>
            <a:xfrm>
              <a:off x="2760927" y="2320236"/>
              <a:ext cx="82882" cy="129296"/>
            </a:xfrm>
            <a:prstGeom prst="rect">
              <a:avLst/>
            </a:prstGeom>
          </p:spPr>
        </p:pic>
      </p:grpSp>
      <p:sp>
        <p:nvSpPr>
          <p:cNvPr id="8" name="Tekstvak 7"/>
          <p:cNvSpPr txBox="1"/>
          <p:nvPr/>
        </p:nvSpPr>
        <p:spPr>
          <a:xfrm>
            <a:off x="3275856" y="2132856"/>
            <a:ext cx="5472608" cy="4216539"/>
          </a:xfrm>
          <a:prstGeom prst="rect">
            <a:avLst/>
          </a:prstGeom>
          <a:noFill/>
        </p:spPr>
        <p:txBody>
          <a:bodyPr wrap="square" rtlCol="0">
            <a:spAutoFit/>
          </a:bodyPr>
          <a:lstStyle/>
          <a:p>
            <a:r>
              <a:rPr lang="nl-NL" sz="2500" b="1" dirty="0" smtClean="0">
                <a:solidFill>
                  <a:schemeClr val="tx1">
                    <a:lumMod val="50000"/>
                    <a:lumOff val="50000"/>
                  </a:schemeClr>
                </a:solidFill>
              </a:rPr>
              <a:t>Bereiken van studenten via OHR</a:t>
            </a:r>
          </a:p>
          <a:p>
            <a:endParaRPr lang="nl-NL" sz="2500" b="1" dirty="0" smtClean="0">
              <a:solidFill>
                <a:schemeClr val="tx1">
                  <a:lumMod val="50000"/>
                  <a:lumOff val="50000"/>
                </a:schemeClr>
              </a:solidFill>
            </a:endParaRPr>
          </a:p>
          <a:p>
            <a:r>
              <a:rPr lang="nl-NL" sz="2500" b="1" dirty="0" err="1" smtClean="0">
                <a:solidFill>
                  <a:schemeClr val="tx1">
                    <a:lumMod val="50000"/>
                    <a:lumOff val="50000"/>
                  </a:schemeClr>
                </a:solidFill>
              </a:rPr>
              <a:t>Onlinehuisrekening</a:t>
            </a:r>
            <a:r>
              <a:rPr lang="nl-NL" sz="2500" b="1" dirty="0" smtClean="0">
                <a:solidFill>
                  <a:schemeClr val="tx1">
                    <a:lumMod val="50000"/>
                    <a:lumOff val="50000"/>
                  </a:schemeClr>
                </a:solidFill>
              </a:rPr>
              <a:t> het platform waar studenten regelmatig op te vinden zijn (x aantal per week)</a:t>
            </a:r>
          </a:p>
          <a:p>
            <a:endParaRPr lang="nl-NL" sz="1500" b="1" u="sng" dirty="0" smtClean="0">
              <a:solidFill>
                <a:schemeClr val="tx1">
                  <a:lumMod val="50000"/>
                  <a:lumOff val="50000"/>
                </a:schemeClr>
              </a:solidFill>
            </a:endParaRPr>
          </a:p>
          <a:p>
            <a:r>
              <a:rPr lang="nl-NL" sz="2400" dirty="0" smtClean="0">
                <a:solidFill>
                  <a:schemeClr val="tx1">
                    <a:lumMod val="50000"/>
                    <a:lumOff val="50000"/>
                  </a:schemeClr>
                </a:solidFill>
              </a:rPr>
              <a:t>Informeren van student</a:t>
            </a:r>
          </a:p>
          <a:p>
            <a:r>
              <a:rPr lang="nl-NL" sz="1600" dirty="0" smtClean="0">
                <a:solidFill>
                  <a:schemeClr val="tx1">
                    <a:lumMod val="50000"/>
                    <a:lumOff val="50000"/>
                  </a:schemeClr>
                </a:solidFill>
              </a:rPr>
              <a:t>Gebruik van </a:t>
            </a:r>
            <a:r>
              <a:rPr lang="nl-NL" sz="1600" dirty="0" err="1" smtClean="0">
                <a:solidFill>
                  <a:schemeClr val="tx1">
                    <a:lumMod val="50000"/>
                    <a:lumOff val="50000"/>
                  </a:schemeClr>
                </a:solidFill>
              </a:rPr>
              <a:t>adruimtes</a:t>
            </a:r>
            <a:r>
              <a:rPr lang="nl-NL" sz="1600" dirty="0" smtClean="0">
                <a:solidFill>
                  <a:schemeClr val="tx1">
                    <a:lumMod val="50000"/>
                    <a:lumOff val="50000"/>
                  </a:schemeClr>
                </a:solidFill>
              </a:rPr>
              <a:t> &amp; </a:t>
            </a:r>
            <a:r>
              <a:rPr lang="nl-NL" sz="1600" dirty="0" err="1" smtClean="0">
                <a:solidFill>
                  <a:schemeClr val="tx1">
                    <a:lumMod val="50000"/>
                    <a:lumOff val="50000"/>
                  </a:schemeClr>
                </a:solidFill>
              </a:rPr>
              <a:t>advertorials</a:t>
            </a:r>
            <a:endParaRPr lang="nl-NL" sz="1600" dirty="0" smtClean="0">
              <a:solidFill>
                <a:schemeClr val="tx1">
                  <a:lumMod val="50000"/>
                  <a:lumOff val="50000"/>
                </a:schemeClr>
              </a:solidFill>
            </a:endParaRPr>
          </a:p>
          <a:p>
            <a:endParaRPr lang="nl-NL" sz="2400" dirty="0" smtClean="0">
              <a:solidFill>
                <a:schemeClr val="tx1">
                  <a:lumMod val="50000"/>
                  <a:lumOff val="50000"/>
                </a:schemeClr>
              </a:solidFill>
            </a:endParaRPr>
          </a:p>
          <a:p>
            <a:r>
              <a:rPr lang="nl-NL" sz="2400" dirty="0" smtClean="0">
                <a:solidFill>
                  <a:schemeClr val="tx1">
                    <a:lumMod val="50000"/>
                    <a:lumOff val="50000"/>
                  </a:schemeClr>
                </a:solidFill>
              </a:rPr>
              <a:t>Dialoog met student is mogelijk</a:t>
            </a:r>
          </a:p>
          <a:p>
            <a:r>
              <a:rPr lang="nl-NL" sz="1600" dirty="0" smtClean="0">
                <a:solidFill>
                  <a:schemeClr val="tx1">
                    <a:lumMod val="50000"/>
                    <a:lumOff val="50000"/>
                  </a:schemeClr>
                </a:solidFill>
              </a:rPr>
              <a:t>Rechtstreekse communicatie mogelijk via persoonlijke berichten</a:t>
            </a:r>
          </a:p>
          <a:p>
            <a:endParaRPr lang="nl-NL" sz="2400" u="sng"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Hoe kunnen we samenwerken?</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3" cstate="print"/>
            <a:stretch>
              <a:fillRect/>
            </a:stretch>
          </p:blipFill>
          <p:spPr>
            <a:xfrm>
              <a:off x="2760927" y="2320236"/>
              <a:ext cx="82882" cy="129296"/>
            </a:xfrm>
            <a:prstGeom prst="rect">
              <a:avLst/>
            </a:prstGeom>
          </p:spPr>
        </p:pic>
      </p:grpSp>
      <p:sp>
        <p:nvSpPr>
          <p:cNvPr id="8" name="Tekstvak 7"/>
          <p:cNvSpPr txBox="1"/>
          <p:nvPr/>
        </p:nvSpPr>
        <p:spPr>
          <a:xfrm>
            <a:off x="3275856" y="2132856"/>
            <a:ext cx="5472608" cy="4647426"/>
          </a:xfrm>
          <a:prstGeom prst="rect">
            <a:avLst/>
          </a:prstGeom>
          <a:noFill/>
        </p:spPr>
        <p:txBody>
          <a:bodyPr wrap="square" rtlCol="0">
            <a:spAutoFit/>
          </a:bodyPr>
          <a:lstStyle/>
          <a:p>
            <a:r>
              <a:rPr lang="nl-NL" sz="2500" b="1" dirty="0" smtClean="0">
                <a:solidFill>
                  <a:schemeClr val="tx1">
                    <a:lumMod val="50000"/>
                    <a:lumOff val="50000"/>
                  </a:schemeClr>
                </a:solidFill>
              </a:rPr>
              <a:t>Concrete invulling</a:t>
            </a:r>
          </a:p>
          <a:p>
            <a:endParaRPr lang="nl-NL" sz="1500" b="1" u="sng" dirty="0" smtClean="0">
              <a:solidFill>
                <a:schemeClr val="tx1">
                  <a:lumMod val="50000"/>
                  <a:lumOff val="50000"/>
                </a:schemeClr>
              </a:solidFill>
            </a:endParaRPr>
          </a:p>
          <a:p>
            <a:r>
              <a:rPr lang="nl-NL" sz="2500" u="sng" dirty="0" err="1" smtClean="0">
                <a:solidFill>
                  <a:schemeClr val="tx1">
                    <a:lumMod val="50000"/>
                    <a:lumOff val="50000"/>
                  </a:schemeClr>
                </a:solidFill>
              </a:rPr>
              <a:t>OnlineHuisrekening.nl</a:t>
            </a:r>
            <a:endParaRPr lang="nl-NL" sz="2500" dirty="0" smtClean="0">
              <a:solidFill>
                <a:schemeClr val="tx1">
                  <a:lumMod val="50000"/>
                  <a:lumOff val="50000"/>
                </a:schemeClr>
              </a:solidFill>
            </a:endParaRPr>
          </a:p>
          <a:p>
            <a:r>
              <a:rPr lang="nl-NL" sz="2500" dirty="0" err="1" smtClean="0">
                <a:solidFill>
                  <a:schemeClr val="tx1">
                    <a:lumMod val="50000"/>
                    <a:lumOff val="50000"/>
                  </a:schemeClr>
                </a:solidFill>
              </a:rPr>
              <a:t>White-labeling</a:t>
            </a:r>
            <a:endParaRPr lang="nl-NL" sz="2500" dirty="0" smtClean="0">
              <a:solidFill>
                <a:schemeClr val="tx1">
                  <a:lumMod val="50000"/>
                  <a:lumOff val="50000"/>
                </a:schemeClr>
              </a:solidFill>
            </a:endParaRPr>
          </a:p>
          <a:p>
            <a:pPr>
              <a:buFont typeface="Arial" pitchFamily="34" charset="0"/>
              <a:buChar char="•"/>
            </a:pPr>
            <a:r>
              <a:rPr lang="nl-NL" sz="2000" dirty="0" smtClean="0">
                <a:solidFill>
                  <a:schemeClr val="tx1">
                    <a:lumMod val="50000"/>
                    <a:lumOff val="50000"/>
                  </a:schemeClr>
                </a:solidFill>
              </a:rPr>
              <a:t> OH via eigen URL</a:t>
            </a:r>
          </a:p>
          <a:p>
            <a:pPr>
              <a:buFont typeface="Arial" pitchFamily="34" charset="0"/>
              <a:buChar char="•"/>
            </a:pPr>
            <a:r>
              <a:rPr lang="nl-NL" sz="2000" dirty="0" smtClean="0">
                <a:solidFill>
                  <a:schemeClr val="tx1">
                    <a:lumMod val="50000"/>
                    <a:lumOff val="50000"/>
                  </a:schemeClr>
                </a:solidFill>
              </a:rPr>
              <a:t> Gebaseerd op huisstijl </a:t>
            </a:r>
            <a:r>
              <a:rPr lang="nl-NL" sz="2000" dirty="0" err="1" smtClean="0">
                <a:solidFill>
                  <a:schemeClr val="tx1">
                    <a:lumMod val="50000"/>
                    <a:lumOff val="50000"/>
                  </a:schemeClr>
                </a:solidFill>
              </a:rPr>
              <a:t>Huisvester</a:t>
            </a:r>
            <a:endParaRPr lang="nl-NL" sz="2000" dirty="0" smtClean="0">
              <a:solidFill>
                <a:schemeClr val="tx1">
                  <a:lumMod val="50000"/>
                  <a:lumOff val="50000"/>
                </a:schemeClr>
              </a:solidFill>
            </a:endParaRPr>
          </a:p>
          <a:p>
            <a:pPr>
              <a:buFont typeface="Arial" pitchFamily="34" charset="0"/>
              <a:buChar char="•"/>
            </a:pPr>
            <a:r>
              <a:rPr lang="nl-NL" sz="2000" dirty="0" smtClean="0">
                <a:solidFill>
                  <a:schemeClr val="tx1">
                    <a:lumMod val="50000"/>
                    <a:lumOff val="50000"/>
                  </a:schemeClr>
                </a:solidFill>
              </a:rPr>
              <a:t> Specifieke functionaliteiten mogelijk</a:t>
            </a:r>
          </a:p>
          <a:p>
            <a:r>
              <a:rPr lang="nl-NL" sz="100" dirty="0" smtClean="0">
                <a:solidFill>
                  <a:schemeClr val="tx1">
                    <a:lumMod val="50000"/>
                    <a:lumOff val="50000"/>
                  </a:schemeClr>
                </a:solidFill>
              </a:rPr>
              <a:t>5</a:t>
            </a:r>
          </a:p>
          <a:p>
            <a:endParaRPr lang="nl-NL" sz="1500" dirty="0" smtClean="0">
              <a:solidFill>
                <a:schemeClr val="tx1">
                  <a:lumMod val="50000"/>
                  <a:lumOff val="50000"/>
                </a:schemeClr>
              </a:solidFill>
            </a:endParaRPr>
          </a:p>
          <a:p>
            <a:r>
              <a:rPr lang="nl-NL" sz="2500" dirty="0" smtClean="0">
                <a:solidFill>
                  <a:schemeClr val="tx1">
                    <a:lumMod val="50000"/>
                    <a:lumOff val="50000"/>
                  </a:schemeClr>
                </a:solidFill>
              </a:rPr>
              <a:t>Peilingen</a:t>
            </a:r>
          </a:p>
          <a:p>
            <a:pPr marL="0" lvl="1">
              <a:buFont typeface="Arial" pitchFamily="34" charset="0"/>
              <a:buChar char="•"/>
            </a:pPr>
            <a:r>
              <a:rPr lang="nl-NL" sz="2000" dirty="0" smtClean="0">
                <a:solidFill>
                  <a:schemeClr val="tx1">
                    <a:lumMod val="50000"/>
                    <a:lumOff val="50000"/>
                  </a:schemeClr>
                </a:solidFill>
              </a:rPr>
              <a:t> Snelle feedback</a:t>
            </a:r>
          </a:p>
          <a:p>
            <a:pPr marL="0" lvl="1">
              <a:buFont typeface="Arial" pitchFamily="34" charset="0"/>
              <a:buChar char="•"/>
            </a:pPr>
            <a:r>
              <a:rPr lang="nl-NL" sz="2000" dirty="0" smtClean="0">
                <a:solidFill>
                  <a:schemeClr val="tx1">
                    <a:lumMod val="50000"/>
                    <a:lumOff val="50000"/>
                  </a:schemeClr>
                </a:solidFill>
              </a:rPr>
              <a:t> Richten op specifieke subgroepen</a:t>
            </a:r>
          </a:p>
          <a:p>
            <a:pPr marL="0" lvl="1">
              <a:buFont typeface="Arial" pitchFamily="34" charset="0"/>
              <a:buChar char="•"/>
            </a:pPr>
            <a:endParaRPr lang="nl-NL" sz="2000" dirty="0" smtClean="0">
              <a:solidFill>
                <a:schemeClr val="tx1">
                  <a:lumMod val="50000"/>
                  <a:lumOff val="50000"/>
                </a:schemeClr>
              </a:solidFill>
            </a:endParaRPr>
          </a:p>
          <a:p>
            <a:pPr marL="0" lvl="1">
              <a:buFont typeface="Arial" pitchFamily="34" charset="0"/>
              <a:buChar char="•"/>
            </a:pPr>
            <a:r>
              <a:rPr lang="nl-NL" sz="2000" dirty="0" smtClean="0">
                <a:solidFill>
                  <a:schemeClr val="tx1">
                    <a:lumMod val="50000"/>
                    <a:lumOff val="50000"/>
                  </a:schemeClr>
                </a:solidFill>
              </a:rPr>
              <a:t>Wisselwerking toevoegen</a:t>
            </a:r>
          </a:p>
          <a:p>
            <a:endParaRPr lang="nl-NL" sz="2500"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Hoe voordeel te bereiken?</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grpSp>
        <p:nvGrpSpPr>
          <p:cNvPr id="2" name="Groep 13"/>
          <p:cNvGrpSpPr/>
          <p:nvPr/>
        </p:nvGrpSpPr>
        <p:grpSpPr>
          <a:xfrm>
            <a:off x="323528" y="2996952"/>
            <a:ext cx="2664296" cy="360040"/>
            <a:chOff x="323528" y="2204864"/>
            <a:chExt cx="2664296" cy="360040"/>
          </a:xfrm>
        </p:grpSpPr>
        <p:sp>
          <p:nvSpPr>
            <p:cNvPr id="19" name="Rechthoek 18"/>
            <p:cNvSpPr/>
            <p:nvPr/>
          </p:nvSpPr>
          <p:spPr>
            <a:xfrm>
              <a:off x="323528" y="2204864"/>
              <a:ext cx="2664296" cy="360040"/>
            </a:xfrm>
            <a:prstGeom prst="rect">
              <a:avLst/>
            </a:prstGeom>
            <a:solidFill>
              <a:srgbClr val="109E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0" name="Afbeelding 19" descr="oh_2010_ppt_object_vrijstaand_wittearrow.png"/>
            <p:cNvPicPr>
              <a:picLocks noChangeAspect="1"/>
            </p:cNvPicPr>
            <p:nvPr/>
          </p:nvPicPr>
          <p:blipFill>
            <a:blip r:embed="rId4" cstate="print"/>
            <a:stretch>
              <a:fillRect/>
            </a:stretch>
          </p:blipFill>
          <p:spPr>
            <a:xfrm>
              <a:off x="2760927" y="2320236"/>
              <a:ext cx="82882" cy="129296"/>
            </a:xfrm>
            <a:prstGeom prst="rect">
              <a:avLst/>
            </a:prstGeom>
          </p:spPr>
        </p:pic>
      </p:grpSp>
      <p:sp>
        <p:nvSpPr>
          <p:cNvPr id="8" name="Tekstvak 7"/>
          <p:cNvSpPr txBox="1"/>
          <p:nvPr/>
        </p:nvSpPr>
        <p:spPr>
          <a:xfrm>
            <a:off x="3275856" y="2060848"/>
            <a:ext cx="5472608" cy="5247590"/>
          </a:xfrm>
          <a:prstGeom prst="rect">
            <a:avLst/>
          </a:prstGeom>
          <a:noFill/>
        </p:spPr>
        <p:txBody>
          <a:bodyPr wrap="square" rtlCol="0">
            <a:spAutoFit/>
          </a:bodyPr>
          <a:lstStyle/>
          <a:p>
            <a:r>
              <a:rPr lang="nl-NL" sz="2500" b="1" dirty="0" smtClean="0">
                <a:solidFill>
                  <a:schemeClr val="tx1">
                    <a:lumMod val="50000"/>
                    <a:lumOff val="50000"/>
                  </a:schemeClr>
                </a:solidFill>
              </a:rPr>
              <a:t>OnlineHuisrekening</a:t>
            </a:r>
          </a:p>
          <a:p>
            <a:pPr>
              <a:buFont typeface="Arial" pitchFamily="34" charset="0"/>
              <a:buChar char="•"/>
            </a:pPr>
            <a:r>
              <a:rPr lang="nl-NL" sz="2000" dirty="0" smtClean="0">
                <a:solidFill>
                  <a:schemeClr val="tx1">
                    <a:lumMod val="50000"/>
                    <a:lumOff val="50000"/>
                  </a:schemeClr>
                </a:solidFill>
              </a:rPr>
              <a:t> Aanlevering OHR kaartjes</a:t>
            </a:r>
          </a:p>
          <a:p>
            <a:pPr>
              <a:buFont typeface="Arial" pitchFamily="34" charset="0"/>
              <a:buChar char="•"/>
            </a:pP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AdSpace</a:t>
            </a:r>
            <a:r>
              <a:rPr lang="nl-NL" sz="2000" dirty="0" smtClean="0">
                <a:solidFill>
                  <a:schemeClr val="tx1">
                    <a:lumMod val="50000"/>
                    <a:lumOff val="50000"/>
                  </a:schemeClr>
                </a:solidFill>
              </a:rPr>
              <a:t> voor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partners</a:t>
            </a:r>
          </a:p>
          <a:p>
            <a:pPr>
              <a:buFont typeface="Arial" pitchFamily="34" charset="0"/>
              <a:buChar char="•"/>
            </a:pPr>
            <a:r>
              <a:rPr lang="nl-NL" sz="2000" dirty="0" smtClean="0">
                <a:solidFill>
                  <a:schemeClr val="tx1">
                    <a:lumMod val="50000"/>
                    <a:lumOff val="50000"/>
                  </a:schemeClr>
                </a:solidFill>
              </a:rPr>
              <a:t> Peilingen voor </a:t>
            </a:r>
            <a:r>
              <a:rPr lang="nl-NL" sz="2000" dirty="0" err="1" smtClean="0">
                <a:solidFill>
                  <a:schemeClr val="tx1">
                    <a:lumMod val="50000"/>
                    <a:lumOff val="50000"/>
                  </a:schemeClr>
                </a:solidFill>
              </a:rPr>
              <a:t>Kences</a:t>
            </a:r>
            <a:r>
              <a:rPr lang="nl-NL" sz="2000" dirty="0" smtClean="0">
                <a:solidFill>
                  <a:schemeClr val="tx1">
                    <a:lumMod val="50000"/>
                    <a:lumOff val="50000"/>
                  </a:schemeClr>
                </a:solidFill>
              </a:rPr>
              <a:t> partners</a:t>
            </a:r>
          </a:p>
          <a:p>
            <a:pPr>
              <a:buFont typeface="Arial" pitchFamily="34" charset="0"/>
              <a:buChar char="•"/>
            </a:pP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Coorperaties</a:t>
            </a:r>
            <a:r>
              <a:rPr lang="nl-NL" sz="2000" dirty="0" smtClean="0">
                <a:solidFill>
                  <a:schemeClr val="tx1">
                    <a:lumMod val="50000"/>
                    <a:lumOff val="50000"/>
                  </a:schemeClr>
                </a:solidFill>
              </a:rPr>
              <a:t> als Partner/pers/nieuws</a:t>
            </a:r>
          </a:p>
          <a:p>
            <a:pPr>
              <a:buFont typeface="Arial" pitchFamily="34" charset="0"/>
              <a:buChar char="•"/>
            </a:pP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Whitelabeling</a:t>
            </a:r>
            <a:r>
              <a:rPr lang="nl-NL" sz="2000" dirty="0" smtClean="0">
                <a:solidFill>
                  <a:schemeClr val="tx1">
                    <a:lumMod val="50000"/>
                    <a:lumOff val="50000"/>
                  </a:schemeClr>
                </a:solidFill>
              </a:rPr>
              <a:t> per </a:t>
            </a:r>
            <a:r>
              <a:rPr lang="nl-NL" sz="2000" dirty="0" err="1" smtClean="0">
                <a:solidFill>
                  <a:schemeClr val="tx1">
                    <a:lumMod val="50000"/>
                    <a:lumOff val="50000"/>
                  </a:schemeClr>
                </a:solidFill>
              </a:rPr>
              <a:t>coorperatie</a:t>
            </a:r>
            <a:endParaRPr lang="nl-NL" sz="2000" dirty="0" smtClean="0">
              <a:solidFill>
                <a:schemeClr val="tx1">
                  <a:lumMod val="50000"/>
                  <a:lumOff val="50000"/>
                </a:schemeClr>
              </a:solidFill>
            </a:endParaRPr>
          </a:p>
          <a:p>
            <a:r>
              <a:rPr lang="nl-NL" sz="2500" b="1" dirty="0" err="1" smtClean="0">
                <a:solidFill>
                  <a:schemeClr val="tx1">
                    <a:lumMod val="50000"/>
                    <a:lumOff val="50000"/>
                  </a:schemeClr>
                </a:solidFill>
              </a:rPr>
              <a:t>KencesPartners</a:t>
            </a:r>
            <a:endParaRPr lang="nl-NL" sz="2500" b="1" dirty="0" smtClean="0">
              <a:solidFill>
                <a:schemeClr val="tx1">
                  <a:lumMod val="50000"/>
                  <a:lumOff val="50000"/>
                </a:schemeClr>
              </a:solidFill>
            </a:endParaRPr>
          </a:p>
          <a:p>
            <a:pPr>
              <a:buFont typeface="Arial" pitchFamily="34" charset="0"/>
              <a:buChar char="•"/>
            </a:pPr>
            <a:r>
              <a:rPr lang="nl-NL" sz="2000" dirty="0" smtClean="0">
                <a:solidFill>
                  <a:schemeClr val="tx1">
                    <a:lumMod val="50000"/>
                    <a:lumOff val="50000"/>
                  </a:schemeClr>
                </a:solidFill>
              </a:rPr>
              <a:t> Toevoegen OHR Kaartjes aan welkomstpakket</a:t>
            </a:r>
          </a:p>
          <a:p>
            <a:pPr>
              <a:buFont typeface="Arial" pitchFamily="34" charset="0"/>
              <a:buChar char="•"/>
            </a:pPr>
            <a:r>
              <a:rPr lang="nl-NL" sz="2000" dirty="0" smtClean="0">
                <a:solidFill>
                  <a:schemeClr val="tx1">
                    <a:lumMod val="50000"/>
                    <a:lumOff val="50000"/>
                  </a:schemeClr>
                </a:solidFill>
              </a:rPr>
              <a:t> Nieuwe studenten toevoegen aan OHR</a:t>
            </a:r>
          </a:p>
          <a:p>
            <a:pPr>
              <a:buFont typeface="Arial" pitchFamily="34" charset="0"/>
              <a:buChar char="•"/>
            </a:pPr>
            <a:r>
              <a:rPr lang="nl-NL" sz="2000" dirty="0" smtClean="0">
                <a:solidFill>
                  <a:schemeClr val="tx1">
                    <a:lumMod val="50000"/>
                    <a:lumOff val="50000"/>
                  </a:schemeClr>
                </a:solidFill>
              </a:rPr>
              <a:t> </a:t>
            </a:r>
            <a:r>
              <a:rPr lang="nl-NL" sz="2000" dirty="0" err="1" smtClean="0">
                <a:solidFill>
                  <a:schemeClr val="tx1">
                    <a:lumMod val="50000"/>
                    <a:lumOff val="50000"/>
                  </a:schemeClr>
                </a:solidFill>
              </a:rPr>
              <a:t>Linking</a:t>
            </a:r>
            <a:r>
              <a:rPr lang="nl-NL" sz="2000" dirty="0" smtClean="0">
                <a:solidFill>
                  <a:schemeClr val="tx1">
                    <a:lumMod val="50000"/>
                    <a:lumOff val="50000"/>
                  </a:schemeClr>
                </a:solidFill>
              </a:rPr>
              <a:t> naar OHR</a:t>
            </a:r>
          </a:p>
          <a:p>
            <a:pPr>
              <a:buFont typeface="Arial" pitchFamily="34" charset="0"/>
              <a:buChar char="•"/>
            </a:pPr>
            <a:r>
              <a:rPr lang="nl-NL" sz="2000" dirty="0" smtClean="0">
                <a:solidFill>
                  <a:schemeClr val="tx1">
                    <a:lumMod val="50000"/>
                    <a:lumOff val="50000"/>
                  </a:schemeClr>
                </a:solidFill>
              </a:rPr>
              <a:t> OHR als partner/pers/nieuws</a:t>
            </a:r>
          </a:p>
          <a:p>
            <a:pPr>
              <a:buFont typeface="Arial" pitchFamily="34" charset="0"/>
              <a:buChar char="•"/>
            </a:pPr>
            <a:r>
              <a:rPr lang="nl-NL" sz="2000" dirty="0" smtClean="0">
                <a:solidFill>
                  <a:schemeClr val="tx1">
                    <a:lumMod val="50000"/>
                    <a:lumOff val="50000"/>
                  </a:schemeClr>
                </a:solidFill>
              </a:rPr>
              <a:t> Rechtstreeks OHR student benaderen via </a:t>
            </a:r>
            <a:r>
              <a:rPr lang="nl-NL" sz="2000" dirty="0" err="1" smtClean="0">
                <a:solidFill>
                  <a:schemeClr val="tx1">
                    <a:lumMod val="50000"/>
                    <a:lumOff val="50000"/>
                  </a:schemeClr>
                </a:solidFill>
              </a:rPr>
              <a:t>ads</a:t>
            </a:r>
            <a:endParaRPr lang="nl-NL" sz="2000" dirty="0" smtClean="0">
              <a:solidFill>
                <a:schemeClr val="tx1">
                  <a:lumMod val="50000"/>
                  <a:lumOff val="50000"/>
                </a:schemeClr>
              </a:solidFill>
            </a:endParaRPr>
          </a:p>
          <a:p>
            <a:r>
              <a:rPr lang="nl-NL" sz="2000" dirty="0" smtClean="0">
                <a:solidFill>
                  <a:schemeClr val="tx1">
                    <a:lumMod val="50000"/>
                    <a:lumOff val="50000"/>
                  </a:schemeClr>
                </a:solidFill>
              </a:rPr>
              <a:t/>
            </a:r>
            <a:br>
              <a:rPr lang="nl-NL" sz="2000" dirty="0" smtClean="0">
                <a:solidFill>
                  <a:schemeClr val="tx1">
                    <a:lumMod val="50000"/>
                    <a:lumOff val="50000"/>
                  </a:schemeClr>
                </a:solidFill>
              </a:rPr>
            </a:br>
            <a:endParaRPr lang="nl-NL" sz="2000" b="1" dirty="0" smtClean="0">
              <a:solidFill>
                <a:schemeClr val="tx1">
                  <a:lumMod val="50000"/>
                  <a:lumOff val="50000"/>
                </a:schemeClr>
              </a:solidFill>
            </a:endParaRPr>
          </a:p>
          <a:p>
            <a:endParaRPr lang="nl-NL" sz="2000" dirty="0" smtClean="0">
              <a:solidFill>
                <a:schemeClr val="tx1">
                  <a:lumMod val="50000"/>
                  <a:lumOff val="50000"/>
                </a:schemeClr>
              </a:solidFill>
            </a:endParaRPr>
          </a:p>
          <a:p>
            <a:endParaRPr lang="nl-NL" sz="2500" dirty="0" smtClean="0">
              <a:solidFill>
                <a:schemeClr val="tx1">
                  <a:lumMod val="50000"/>
                  <a:lumOff val="50000"/>
                </a:schemeClr>
              </a:solidFill>
            </a:endParaRPr>
          </a:p>
        </p:txBody>
      </p:sp>
      <p:sp>
        <p:nvSpPr>
          <p:cNvPr id="12" name="Rechthoek 11"/>
          <p:cNvSpPr/>
          <p:nvPr/>
        </p:nvSpPr>
        <p:spPr>
          <a:xfrm>
            <a:off x="8604448"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Tekstvak 16"/>
          <p:cNvSpPr txBox="1"/>
          <p:nvPr/>
        </p:nvSpPr>
        <p:spPr>
          <a:xfrm>
            <a:off x="351692" y="2096269"/>
            <a:ext cx="2420108" cy="1292662"/>
          </a:xfrm>
          <a:prstGeom prst="rect">
            <a:avLst/>
          </a:prstGeom>
          <a:noFill/>
        </p:spPr>
        <p:txBody>
          <a:bodyPr wrap="square" rtlCol="0">
            <a:spAutoFit/>
          </a:bodyPr>
          <a:lstStyle/>
          <a:p>
            <a:pPr>
              <a:lnSpc>
                <a:spcPct val="200000"/>
              </a:lnSpc>
            </a:pPr>
            <a:r>
              <a:rPr lang="nl-NL" sz="1300" b="1" dirty="0" smtClean="0"/>
              <a:t>Update</a:t>
            </a:r>
          </a:p>
          <a:p>
            <a:pPr>
              <a:lnSpc>
                <a:spcPct val="200000"/>
              </a:lnSpc>
            </a:pPr>
            <a:r>
              <a:rPr lang="nl-NL" sz="1300" b="1" dirty="0" smtClean="0"/>
              <a:t>Uitdagingen</a:t>
            </a:r>
          </a:p>
          <a:p>
            <a:pPr>
              <a:lnSpc>
                <a:spcPct val="200000"/>
              </a:lnSpc>
            </a:pPr>
            <a:r>
              <a:rPr lang="nl-NL" sz="1300" b="1" dirty="0" smtClean="0">
                <a:solidFill>
                  <a:schemeClr val="bg1"/>
                </a:solidFill>
              </a:rPr>
              <a:t>Samenwerking</a:t>
            </a:r>
          </a:p>
        </p:txBody>
      </p:sp>
      <p:sp>
        <p:nvSpPr>
          <p:cNvPr id="9" name="Rechthoek 8"/>
          <p:cNvSpPr/>
          <p:nvPr/>
        </p:nvSpPr>
        <p:spPr>
          <a:xfrm>
            <a:off x="8388424" y="6309320"/>
            <a:ext cx="144016" cy="144016"/>
          </a:xfrm>
          <a:prstGeom prst="rect">
            <a:avLst/>
          </a:prstGeom>
          <a:solidFill>
            <a:srgbClr val="9BC7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Tekstvak 10"/>
          <p:cNvSpPr txBox="1"/>
          <p:nvPr/>
        </p:nvSpPr>
        <p:spPr>
          <a:xfrm>
            <a:off x="3491880" y="1052736"/>
            <a:ext cx="5256584" cy="553998"/>
          </a:xfrm>
          <a:prstGeom prst="rect">
            <a:avLst/>
          </a:prstGeom>
          <a:noFill/>
        </p:spPr>
        <p:txBody>
          <a:bodyPr wrap="square" rtlCol="0">
            <a:spAutoFit/>
          </a:bodyPr>
          <a:lstStyle/>
          <a:p>
            <a:r>
              <a:rPr lang="nl-NL" sz="3000" b="1" dirty="0" smtClean="0">
                <a:solidFill>
                  <a:schemeClr val="bg1"/>
                </a:solidFill>
              </a:rPr>
              <a:t>Hoe voordeel te bereiken?</a:t>
            </a:r>
            <a:endParaRPr lang="nl-NL" sz="3000" b="1" dirty="0">
              <a:solidFill>
                <a:schemeClr val="bg1"/>
              </a:solidFill>
            </a:endParaRPr>
          </a:p>
        </p:txBody>
      </p:sp>
      <p:sp>
        <p:nvSpPr>
          <p:cNvPr id="10" name="Rechthoek 9"/>
          <p:cNvSpPr/>
          <p:nvPr/>
        </p:nvSpPr>
        <p:spPr>
          <a:xfrm>
            <a:off x="8172400" y="6309320"/>
            <a:ext cx="144016" cy="144016"/>
          </a:xfrm>
          <a:prstGeom prst="rect">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Rechthoek 12"/>
          <p:cNvSpPr/>
          <p:nvPr/>
        </p:nvSpPr>
        <p:spPr>
          <a:xfrm>
            <a:off x="179512" y="3573016"/>
            <a:ext cx="2592288" cy="3108543"/>
          </a:xfrm>
          <a:prstGeom prst="rect">
            <a:avLst/>
          </a:prstGeom>
        </p:spPr>
        <p:txBody>
          <a:bodyPr wrap="square">
            <a:spAutoFit/>
          </a:bodyPr>
          <a:lstStyle/>
          <a:p>
            <a:r>
              <a:rPr lang="nl-NL" sz="1400" b="1" u="sng" dirty="0" smtClean="0">
                <a:solidFill>
                  <a:schemeClr val="tx1">
                    <a:lumMod val="50000"/>
                    <a:lumOff val="50000"/>
                  </a:schemeClr>
                </a:solidFill>
              </a:rPr>
              <a:t>Standaard</a:t>
            </a:r>
          </a:p>
          <a:p>
            <a:r>
              <a:rPr lang="nl-NL" sz="1400" b="1" dirty="0" smtClean="0">
                <a:solidFill>
                  <a:schemeClr val="tx1">
                    <a:lumMod val="50000"/>
                    <a:lumOff val="50000"/>
                  </a:schemeClr>
                </a:solidFill>
              </a:rPr>
              <a:t>€5000,- p/jaar </a:t>
            </a:r>
            <a:r>
              <a:rPr lang="nl-NL" sz="1400" b="1" dirty="0" err="1" smtClean="0">
                <a:solidFill>
                  <a:schemeClr val="tx1">
                    <a:lumMod val="50000"/>
                    <a:lumOff val="50000"/>
                  </a:schemeClr>
                </a:solidFill>
              </a:rPr>
              <a:t>kences</a:t>
            </a:r>
            <a:r>
              <a:rPr lang="nl-NL" sz="1400" b="1" dirty="0" smtClean="0">
                <a:solidFill>
                  <a:schemeClr val="tx1">
                    <a:lumMod val="50000"/>
                    <a:lumOff val="50000"/>
                  </a:schemeClr>
                </a:solidFill>
              </a:rPr>
              <a:t> breed</a:t>
            </a:r>
          </a:p>
          <a:p>
            <a:r>
              <a:rPr lang="nl-NL" sz="1400" b="1" dirty="0" smtClean="0">
                <a:solidFill>
                  <a:schemeClr val="tx1">
                    <a:lumMod val="50000"/>
                    <a:lumOff val="50000"/>
                  </a:schemeClr>
                </a:solidFill>
              </a:rPr>
              <a:t>of</a:t>
            </a:r>
          </a:p>
          <a:p>
            <a:r>
              <a:rPr lang="nl-NL" sz="1400" b="1" dirty="0" smtClean="0">
                <a:solidFill>
                  <a:schemeClr val="tx1">
                    <a:lumMod val="50000"/>
                    <a:lumOff val="50000"/>
                  </a:schemeClr>
                </a:solidFill>
              </a:rPr>
              <a:t>Exclusieve peiling/</a:t>
            </a:r>
            <a:r>
              <a:rPr lang="nl-NL" sz="1400" b="1" dirty="0" err="1" smtClean="0">
                <a:solidFill>
                  <a:schemeClr val="tx1">
                    <a:lumMod val="50000"/>
                    <a:lumOff val="50000"/>
                  </a:schemeClr>
                </a:solidFill>
              </a:rPr>
              <a:t>adspace</a:t>
            </a:r>
            <a:r>
              <a:rPr lang="nl-NL" sz="1400" b="1" dirty="0" smtClean="0">
                <a:solidFill>
                  <a:schemeClr val="tx1">
                    <a:lumMod val="50000"/>
                    <a:lumOff val="50000"/>
                  </a:schemeClr>
                </a:solidFill>
              </a:rPr>
              <a:t> voor eigen studenten + RECHTSTREEKS m@</a:t>
            </a:r>
            <a:r>
              <a:rPr lang="nl-NL" sz="1400" b="1" dirty="0" err="1" smtClean="0">
                <a:solidFill>
                  <a:schemeClr val="tx1">
                    <a:lumMod val="50000"/>
                    <a:lumOff val="50000"/>
                  </a:schemeClr>
                </a:solidFill>
              </a:rPr>
              <a:t>iling</a:t>
            </a:r>
            <a:endParaRPr lang="nl-NL" sz="1400" b="1" dirty="0" smtClean="0">
              <a:solidFill>
                <a:schemeClr val="tx1">
                  <a:lumMod val="50000"/>
                  <a:lumOff val="50000"/>
                </a:schemeClr>
              </a:solidFill>
            </a:endParaRPr>
          </a:p>
          <a:p>
            <a:r>
              <a:rPr lang="nl-NL" sz="1400" b="1" dirty="0" smtClean="0">
                <a:solidFill>
                  <a:schemeClr val="tx1">
                    <a:lumMod val="50000"/>
                    <a:lumOff val="50000"/>
                  </a:schemeClr>
                </a:solidFill>
              </a:rPr>
              <a:t>€15000,- p/jaar </a:t>
            </a:r>
            <a:r>
              <a:rPr lang="nl-NL" sz="1400" b="1" dirty="0" err="1" smtClean="0">
                <a:solidFill>
                  <a:schemeClr val="tx1">
                    <a:lumMod val="50000"/>
                    <a:lumOff val="50000"/>
                  </a:schemeClr>
                </a:solidFill>
              </a:rPr>
              <a:t>kences</a:t>
            </a:r>
            <a:r>
              <a:rPr lang="nl-NL" sz="1400" b="1" dirty="0" smtClean="0">
                <a:solidFill>
                  <a:schemeClr val="tx1">
                    <a:lumMod val="50000"/>
                    <a:lumOff val="50000"/>
                  </a:schemeClr>
                </a:solidFill>
              </a:rPr>
              <a:t> breed</a:t>
            </a:r>
          </a:p>
          <a:p>
            <a:endParaRPr lang="nl-NL" sz="1400" b="1" dirty="0" smtClean="0">
              <a:solidFill>
                <a:schemeClr val="tx1">
                  <a:lumMod val="50000"/>
                  <a:lumOff val="50000"/>
                </a:schemeClr>
              </a:solidFill>
            </a:endParaRPr>
          </a:p>
          <a:p>
            <a:r>
              <a:rPr lang="nl-NL" sz="1400" b="1" u="sng" dirty="0" smtClean="0">
                <a:solidFill>
                  <a:schemeClr val="tx1">
                    <a:lumMod val="50000"/>
                    <a:lumOff val="50000"/>
                  </a:schemeClr>
                </a:solidFill>
              </a:rPr>
              <a:t>Groeimodel:</a:t>
            </a:r>
          </a:p>
          <a:p>
            <a:r>
              <a:rPr lang="nl-NL" sz="1400" b="1" dirty="0" smtClean="0">
                <a:solidFill>
                  <a:schemeClr val="tx1">
                    <a:lumMod val="50000"/>
                    <a:lumOff val="50000"/>
                  </a:schemeClr>
                </a:solidFill>
              </a:rPr>
              <a:t>Vanwege eerste jaar minder mogelijkheid toegang tot student 50% korting. 2</a:t>
            </a:r>
            <a:r>
              <a:rPr lang="nl-NL" sz="1400" b="1" baseline="30000" dirty="0" smtClean="0">
                <a:solidFill>
                  <a:schemeClr val="tx1">
                    <a:lumMod val="50000"/>
                    <a:lumOff val="50000"/>
                  </a:schemeClr>
                </a:solidFill>
              </a:rPr>
              <a:t>e</a:t>
            </a:r>
            <a:r>
              <a:rPr lang="nl-NL" sz="1400" b="1" dirty="0" smtClean="0">
                <a:solidFill>
                  <a:schemeClr val="tx1">
                    <a:lumMod val="50000"/>
                    <a:lumOff val="50000"/>
                  </a:schemeClr>
                </a:solidFill>
              </a:rPr>
              <a:t> jaar 30% korting 3</a:t>
            </a:r>
            <a:r>
              <a:rPr lang="nl-NL" sz="1400" b="1" baseline="30000" dirty="0" smtClean="0">
                <a:solidFill>
                  <a:schemeClr val="tx1">
                    <a:lumMod val="50000"/>
                    <a:lumOff val="50000"/>
                  </a:schemeClr>
                </a:solidFill>
              </a:rPr>
              <a:t>e</a:t>
            </a:r>
            <a:r>
              <a:rPr lang="nl-NL" sz="1400" b="1" dirty="0" smtClean="0">
                <a:solidFill>
                  <a:schemeClr val="tx1">
                    <a:lumMod val="50000"/>
                    <a:lumOff val="50000"/>
                  </a:schemeClr>
                </a:solidFill>
              </a:rPr>
              <a:t> jaar 10% korting.</a:t>
            </a:r>
          </a:p>
          <a:p>
            <a:endParaRPr lang="nl-NL"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Commercieel</a:t>
            </a:r>
            <a:r>
              <a:rPr lang="en-US" dirty="0" smtClean="0"/>
              <a:t> </a:t>
            </a:r>
            <a:r>
              <a:rPr lang="en-US" dirty="0" err="1" smtClean="0"/>
              <a:t>uitbuiten</a:t>
            </a:r>
            <a:r>
              <a:rPr lang="en-US" dirty="0" smtClean="0"/>
              <a:t> platform</a:t>
            </a:r>
            <a:endParaRPr lang="en-US" dirty="0"/>
          </a:p>
        </p:txBody>
      </p:sp>
      <p:grpSp>
        <p:nvGrpSpPr>
          <p:cNvPr id="4" name="Groep 3"/>
          <p:cNvGrpSpPr/>
          <p:nvPr/>
        </p:nvGrpSpPr>
        <p:grpSpPr>
          <a:xfrm>
            <a:off x="2051720" y="1700808"/>
            <a:ext cx="2088232" cy="1390968"/>
            <a:chOff x="1907704" y="2708920"/>
            <a:chExt cx="4536504" cy="1008112"/>
          </a:xfrm>
        </p:grpSpPr>
        <p:sp>
          <p:nvSpPr>
            <p:cNvPr id="5" name="Afgeronde rechthoek 4"/>
            <p:cNvSpPr/>
            <p:nvPr/>
          </p:nvSpPr>
          <p:spPr>
            <a:xfrm>
              <a:off x="1907704" y="2708920"/>
              <a:ext cx="4536504"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kstvak 5"/>
            <p:cNvSpPr txBox="1"/>
            <p:nvPr/>
          </p:nvSpPr>
          <p:spPr>
            <a:xfrm>
              <a:off x="1907704" y="2708920"/>
              <a:ext cx="4536504" cy="468432"/>
            </a:xfrm>
            <a:prstGeom prst="rect">
              <a:avLst/>
            </a:prstGeom>
            <a:noFill/>
          </p:spPr>
          <p:txBody>
            <a:bodyPr wrap="square" rtlCol="0">
              <a:spAutoFit/>
            </a:bodyPr>
            <a:lstStyle/>
            <a:p>
              <a:pPr algn="ctr"/>
              <a:r>
                <a:rPr lang="en-US" dirty="0" smtClean="0">
                  <a:solidFill>
                    <a:schemeClr val="bg1"/>
                  </a:solidFill>
                </a:rPr>
                <a:t>Basis</a:t>
              </a:r>
            </a:p>
            <a:p>
              <a:pPr>
                <a:buFont typeface="Arial" pitchFamily="34" charset="0"/>
                <a:buChar char="•"/>
              </a:pPr>
              <a:r>
                <a:rPr lang="en-US" dirty="0" smtClean="0">
                  <a:solidFill>
                    <a:schemeClr val="bg1"/>
                  </a:solidFill>
                </a:rPr>
                <a:t>OH in </a:t>
              </a:r>
              <a:r>
                <a:rPr lang="en-US" dirty="0" err="1" smtClean="0">
                  <a:solidFill>
                    <a:schemeClr val="bg1"/>
                  </a:solidFill>
                </a:rPr>
                <a:t>huisstijl</a:t>
              </a:r>
              <a:endParaRPr lang="en-US" dirty="0" smtClean="0">
                <a:solidFill>
                  <a:schemeClr val="bg1"/>
                </a:solidFill>
              </a:endParaRPr>
            </a:p>
          </p:txBody>
        </p:sp>
      </p:grpSp>
      <p:grpSp>
        <p:nvGrpSpPr>
          <p:cNvPr id="10" name="Tijdelijke aanduiding voor inhoud 9"/>
          <p:cNvGrpSpPr>
            <a:grpSpLocks noGrp="1"/>
          </p:cNvGrpSpPr>
          <p:nvPr>
            <p:ph idx="1"/>
          </p:nvPr>
        </p:nvGrpSpPr>
        <p:grpSpPr>
          <a:xfrm>
            <a:off x="4283968" y="1700807"/>
            <a:ext cx="2088232" cy="2232248"/>
            <a:chOff x="1907704" y="2708920"/>
            <a:chExt cx="4536504" cy="1157462"/>
          </a:xfrm>
        </p:grpSpPr>
        <p:sp>
          <p:nvSpPr>
            <p:cNvPr id="11" name="Afgeronde rechthoek 10"/>
            <p:cNvSpPr/>
            <p:nvPr/>
          </p:nvSpPr>
          <p:spPr>
            <a:xfrm>
              <a:off x="1907704" y="2708920"/>
              <a:ext cx="4536504" cy="1157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kstvak 11"/>
            <p:cNvSpPr txBox="1"/>
            <p:nvPr/>
          </p:nvSpPr>
          <p:spPr>
            <a:xfrm>
              <a:off x="1907704" y="2708920"/>
              <a:ext cx="4536504" cy="909651"/>
            </a:xfrm>
            <a:prstGeom prst="rect">
              <a:avLst/>
            </a:prstGeom>
            <a:noFill/>
          </p:spPr>
          <p:txBody>
            <a:bodyPr wrap="square" rtlCol="0">
              <a:spAutoFit/>
            </a:bodyPr>
            <a:lstStyle/>
            <a:p>
              <a:pPr algn="ctr"/>
              <a:r>
                <a:rPr lang="en-US" dirty="0" err="1" smtClean="0">
                  <a:solidFill>
                    <a:schemeClr val="bg1"/>
                  </a:solidFill>
                </a:rPr>
                <a:t>Compleet</a:t>
              </a:r>
              <a:endParaRPr lang="en-US" dirty="0" smtClean="0">
                <a:solidFill>
                  <a:schemeClr val="bg1"/>
                </a:solidFill>
              </a:endParaRPr>
            </a:p>
            <a:p>
              <a:pPr>
                <a:buFont typeface="Arial" pitchFamily="34" charset="0"/>
                <a:buChar char="•"/>
              </a:pPr>
              <a:r>
                <a:rPr lang="en-US" dirty="0" smtClean="0">
                  <a:solidFill>
                    <a:schemeClr val="bg1"/>
                  </a:solidFill>
                </a:rPr>
                <a:t>OH in </a:t>
              </a:r>
              <a:r>
                <a:rPr lang="en-US" dirty="0" err="1" smtClean="0">
                  <a:solidFill>
                    <a:schemeClr val="bg1"/>
                  </a:solidFill>
                </a:rPr>
                <a:t>huisstijl</a:t>
              </a:r>
              <a:endParaRPr lang="en-US" dirty="0" smtClean="0">
                <a:solidFill>
                  <a:schemeClr val="bg1"/>
                </a:solidFill>
              </a:endParaRPr>
            </a:p>
            <a:p>
              <a:pPr>
                <a:buFont typeface="Arial" pitchFamily="34" charset="0"/>
                <a:buChar char="•"/>
              </a:pPr>
              <a:r>
                <a:rPr lang="en-US" dirty="0" err="1" smtClean="0">
                  <a:solidFill>
                    <a:schemeClr val="bg1"/>
                  </a:solidFill>
                </a:rPr>
                <a:t>Communicatiekanaal</a:t>
              </a:r>
              <a:endParaRPr lang="en-US" dirty="0" smtClean="0">
                <a:solidFill>
                  <a:schemeClr val="bg1"/>
                </a:solidFill>
              </a:endParaRPr>
            </a:p>
            <a:p>
              <a:pPr>
                <a:buFont typeface="Arial" pitchFamily="34" charset="0"/>
                <a:buChar char="•"/>
              </a:pPr>
              <a:r>
                <a:rPr lang="en-US" dirty="0" smtClean="0">
                  <a:solidFill>
                    <a:schemeClr val="bg1"/>
                  </a:solidFill>
                </a:rPr>
                <a:t>Meer </a:t>
              </a:r>
              <a:r>
                <a:rPr lang="en-US" dirty="0" err="1" smtClean="0">
                  <a:solidFill>
                    <a:schemeClr val="bg1"/>
                  </a:solidFill>
                </a:rPr>
                <a:t>interactie</a:t>
              </a:r>
              <a:endParaRPr lang="en-US" dirty="0" smtClean="0">
                <a:solidFill>
                  <a:schemeClr val="bg1"/>
                </a:solidFill>
              </a:endParaRPr>
            </a:p>
            <a:p>
              <a:pPr>
                <a:buFont typeface="Arial" pitchFamily="34" charset="0"/>
                <a:buChar char="•"/>
              </a:pPr>
              <a:r>
                <a:rPr lang="en-US" dirty="0" err="1" smtClean="0">
                  <a:solidFill>
                    <a:schemeClr val="bg1"/>
                  </a:solidFill>
                </a:rPr>
                <a:t>Volgen</a:t>
              </a:r>
              <a:r>
                <a:rPr lang="en-US" dirty="0" smtClean="0">
                  <a:solidFill>
                    <a:schemeClr val="bg1"/>
                  </a:solidFill>
                </a:rPr>
                <a:t> van </a:t>
              </a:r>
              <a:r>
                <a:rPr lang="en-US" dirty="0" err="1" smtClean="0">
                  <a:solidFill>
                    <a:schemeClr val="bg1"/>
                  </a:solidFill>
                </a:rPr>
                <a:t>bereik</a:t>
              </a:r>
              <a:endParaRPr lang="en-US" dirty="0" smtClean="0">
                <a:solidFill>
                  <a:schemeClr val="bg1"/>
                </a:solidFill>
              </a:endParaRPr>
            </a:p>
          </p:txBody>
        </p:sp>
      </p:grpSp>
      <p:grpSp>
        <p:nvGrpSpPr>
          <p:cNvPr id="13" name="Groep 12"/>
          <p:cNvGrpSpPr/>
          <p:nvPr/>
        </p:nvGrpSpPr>
        <p:grpSpPr>
          <a:xfrm>
            <a:off x="6516216" y="1700807"/>
            <a:ext cx="2088232" cy="2880320"/>
            <a:chOff x="1907704" y="2708920"/>
            <a:chExt cx="4536504" cy="1008112"/>
          </a:xfrm>
        </p:grpSpPr>
        <p:sp>
          <p:nvSpPr>
            <p:cNvPr id="14" name="Afgeronde rechthoek 13"/>
            <p:cNvSpPr/>
            <p:nvPr/>
          </p:nvSpPr>
          <p:spPr>
            <a:xfrm>
              <a:off x="1907704" y="2708920"/>
              <a:ext cx="4536504"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kstvak 14"/>
            <p:cNvSpPr txBox="1"/>
            <p:nvPr/>
          </p:nvSpPr>
          <p:spPr>
            <a:xfrm>
              <a:off x="1907704" y="2708920"/>
              <a:ext cx="4536504" cy="904863"/>
            </a:xfrm>
            <a:prstGeom prst="rect">
              <a:avLst/>
            </a:prstGeom>
            <a:noFill/>
          </p:spPr>
          <p:txBody>
            <a:bodyPr wrap="square" rtlCol="0">
              <a:spAutoFit/>
            </a:bodyPr>
            <a:lstStyle/>
            <a:p>
              <a:pPr algn="ctr"/>
              <a:r>
                <a:rPr lang="en-US" dirty="0" smtClean="0">
                  <a:solidFill>
                    <a:schemeClr val="bg1"/>
                  </a:solidFill>
                </a:rPr>
                <a:t>Basis</a:t>
              </a:r>
            </a:p>
            <a:p>
              <a:pPr>
                <a:buFont typeface="Arial" pitchFamily="34" charset="0"/>
                <a:buChar char="•"/>
              </a:pPr>
              <a:r>
                <a:rPr lang="en-US" dirty="0" smtClean="0">
                  <a:solidFill>
                    <a:schemeClr val="bg1"/>
                  </a:solidFill>
                </a:rPr>
                <a:t>OH in </a:t>
              </a:r>
              <a:r>
                <a:rPr lang="en-US" dirty="0" err="1" smtClean="0">
                  <a:solidFill>
                    <a:schemeClr val="bg1"/>
                  </a:solidFill>
                </a:rPr>
                <a:t>huisstijl</a:t>
              </a:r>
              <a:endParaRPr lang="en-US" dirty="0" smtClean="0">
                <a:solidFill>
                  <a:schemeClr val="bg1"/>
                </a:solidFill>
              </a:endParaRPr>
            </a:p>
            <a:p>
              <a:pPr>
                <a:buFont typeface="Arial" pitchFamily="34" charset="0"/>
                <a:buChar char="•"/>
              </a:pPr>
              <a:r>
                <a:rPr lang="en-US" dirty="0" err="1" smtClean="0">
                  <a:solidFill>
                    <a:schemeClr val="bg1"/>
                  </a:solidFill>
                </a:rPr>
                <a:t>Communicatiekanaal</a:t>
              </a:r>
              <a:endParaRPr lang="en-US" dirty="0" smtClean="0">
                <a:solidFill>
                  <a:schemeClr val="bg1"/>
                </a:solidFill>
              </a:endParaRPr>
            </a:p>
            <a:p>
              <a:pPr>
                <a:buFont typeface="Arial" pitchFamily="34" charset="0"/>
                <a:buChar char="•"/>
              </a:pPr>
              <a:r>
                <a:rPr lang="en-US" dirty="0" smtClean="0">
                  <a:solidFill>
                    <a:schemeClr val="bg1"/>
                  </a:solidFill>
                </a:rPr>
                <a:t>Meer </a:t>
              </a:r>
              <a:r>
                <a:rPr lang="en-US" dirty="0" err="1" smtClean="0">
                  <a:solidFill>
                    <a:schemeClr val="bg1"/>
                  </a:solidFill>
                </a:rPr>
                <a:t>interactie</a:t>
              </a:r>
              <a:endParaRPr lang="en-US" dirty="0" smtClean="0">
                <a:solidFill>
                  <a:schemeClr val="bg1"/>
                </a:solidFill>
              </a:endParaRPr>
            </a:p>
            <a:p>
              <a:pPr>
                <a:buFont typeface="Arial" pitchFamily="34" charset="0"/>
                <a:buChar char="•"/>
              </a:pPr>
              <a:r>
                <a:rPr lang="en-US" dirty="0" err="1" smtClean="0">
                  <a:solidFill>
                    <a:schemeClr val="bg1"/>
                  </a:solidFill>
                </a:rPr>
                <a:t>Volgen</a:t>
              </a:r>
              <a:r>
                <a:rPr lang="en-US" dirty="0" smtClean="0">
                  <a:solidFill>
                    <a:schemeClr val="bg1"/>
                  </a:solidFill>
                </a:rPr>
                <a:t> van </a:t>
              </a:r>
              <a:r>
                <a:rPr lang="en-US" dirty="0" err="1" smtClean="0">
                  <a:solidFill>
                    <a:schemeClr val="bg1"/>
                  </a:solidFill>
                </a:rPr>
                <a:t>bereik</a:t>
              </a:r>
              <a:endParaRPr lang="en-US" dirty="0" smtClean="0">
                <a:solidFill>
                  <a:schemeClr val="bg1"/>
                </a:solidFill>
              </a:endParaRPr>
            </a:p>
            <a:p>
              <a:pPr>
                <a:buFont typeface="Arial" pitchFamily="34" charset="0"/>
                <a:buChar char="•"/>
              </a:pPr>
              <a:r>
                <a:rPr lang="en-US" dirty="0" smtClean="0">
                  <a:solidFill>
                    <a:schemeClr val="bg1"/>
                  </a:solidFill>
                </a:rPr>
                <a:t>Extra </a:t>
              </a:r>
              <a:r>
                <a:rPr lang="en-US" dirty="0" err="1" smtClean="0">
                  <a:solidFill>
                    <a:schemeClr val="bg1"/>
                  </a:solidFill>
                </a:rPr>
                <a:t>functies</a:t>
              </a:r>
              <a:endParaRPr lang="en-US" dirty="0" smtClean="0">
                <a:solidFill>
                  <a:schemeClr val="bg1"/>
                </a:solidFill>
              </a:endParaRPr>
            </a:p>
            <a:p>
              <a:pPr>
                <a:buFont typeface="Arial" pitchFamily="34" charset="0"/>
                <a:buChar char="•"/>
              </a:pPr>
              <a:r>
                <a:rPr lang="en-US" dirty="0" err="1" smtClean="0">
                  <a:solidFill>
                    <a:schemeClr val="bg1"/>
                  </a:solidFill>
                </a:rPr>
                <a:t>Analyse</a:t>
              </a:r>
              <a:r>
                <a:rPr lang="en-US" dirty="0" smtClean="0">
                  <a:solidFill>
                    <a:schemeClr val="bg1"/>
                  </a:solidFill>
                </a:rPr>
                <a:t> </a:t>
              </a:r>
              <a:r>
                <a:rPr lang="en-US" dirty="0" err="1" smtClean="0">
                  <a:solidFill>
                    <a:schemeClr val="bg1"/>
                  </a:solidFill>
                </a:rPr>
                <a:t>mogelijkheden</a:t>
              </a:r>
              <a:endParaRPr lang="en-US" dirty="0" smtClean="0">
                <a:solidFill>
                  <a:schemeClr val="bg1"/>
                </a:solidFill>
              </a:endParaRPr>
            </a:p>
          </p:txBody>
        </p:sp>
      </p:grpSp>
      <p:cxnSp>
        <p:nvCxnSpPr>
          <p:cNvPr id="19" name="Rechte verbindingslijn 18"/>
          <p:cNvCxnSpPr/>
          <p:nvPr/>
        </p:nvCxnSpPr>
        <p:spPr>
          <a:xfrm>
            <a:off x="4211960" y="1412775"/>
            <a:ext cx="0" cy="3744416"/>
          </a:xfrm>
          <a:prstGeom prst="line">
            <a:avLst/>
          </a:prstGeom>
          <a:ln w="34925">
            <a:prstDash val="sysDash"/>
          </a:ln>
        </p:spPr>
        <p:style>
          <a:lnRef idx="1">
            <a:schemeClr val="accent1"/>
          </a:lnRef>
          <a:fillRef idx="0">
            <a:schemeClr val="accent1"/>
          </a:fillRef>
          <a:effectRef idx="0">
            <a:schemeClr val="accent1"/>
          </a:effectRef>
          <a:fontRef idx="minor">
            <a:schemeClr val="tx1"/>
          </a:fontRef>
        </p:style>
      </p:cxnSp>
      <p:sp>
        <p:nvSpPr>
          <p:cNvPr id="20" name="Tekstvak 19"/>
          <p:cNvSpPr txBox="1"/>
          <p:nvPr/>
        </p:nvSpPr>
        <p:spPr>
          <a:xfrm>
            <a:off x="2123728" y="4725143"/>
            <a:ext cx="1944216" cy="369332"/>
          </a:xfrm>
          <a:prstGeom prst="rect">
            <a:avLst/>
          </a:prstGeom>
          <a:noFill/>
        </p:spPr>
        <p:txBody>
          <a:bodyPr wrap="square" rtlCol="0">
            <a:spAutoFit/>
          </a:bodyPr>
          <a:lstStyle/>
          <a:p>
            <a:r>
              <a:rPr lang="en-US" dirty="0" err="1" smtClean="0"/>
              <a:t>Passief</a:t>
            </a:r>
            <a:r>
              <a:rPr lang="en-US" dirty="0" smtClean="0"/>
              <a:t> </a:t>
            </a:r>
            <a:r>
              <a:rPr lang="en-US" dirty="0" err="1" smtClean="0"/>
              <a:t>aanbieden</a:t>
            </a:r>
            <a:endParaRPr lang="en-US" dirty="0"/>
          </a:p>
        </p:txBody>
      </p:sp>
      <p:sp>
        <p:nvSpPr>
          <p:cNvPr id="21" name="Tekstvak 20"/>
          <p:cNvSpPr txBox="1"/>
          <p:nvPr/>
        </p:nvSpPr>
        <p:spPr>
          <a:xfrm>
            <a:off x="4355976" y="4715851"/>
            <a:ext cx="1944216" cy="369332"/>
          </a:xfrm>
          <a:prstGeom prst="rect">
            <a:avLst/>
          </a:prstGeom>
          <a:noFill/>
        </p:spPr>
        <p:txBody>
          <a:bodyPr wrap="square" rtlCol="0">
            <a:spAutoFit/>
          </a:bodyPr>
          <a:lstStyle/>
          <a:p>
            <a:r>
              <a:rPr lang="en-US" dirty="0" err="1" smtClean="0"/>
              <a:t>Actief</a:t>
            </a:r>
            <a:r>
              <a:rPr lang="en-US" dirty="0" smtClean="0"/>
              <a:t> </a:t>
            </a:r>
            <a:r>
              <a:rPr lang="en-US" dirty="0" err="1" smtClean="0"/>
              <a:t>aanbieden</a:t>
            </a:r>
            <a:endParaRPr lang="en-US" dirty="0"/>
          </a:p>
        </p:txBody>
      </p:sp>
      <p:sp>
        <p:nvSpPr>
          <p:cNvPr id="22" name="Tekstvak 21"/>
          <p:cNvSpPr txBox="1"/>
          <p:nvPr/>
        </p:nvSpPr>
        <p:spPr>
          <a:xfrm>
            <a:off x="323528" y="5373216"/>
            <a:ext cx="8496944" cy="923330"/>
          </a:xfrm>
          <a:prstGeom prst="rect">
            <a:avLst/>
          </a:prstGeom>
          <a:noFill/>
        </p:spPr>
        <p:txBody>
          <a:bodyPr wrap="square" rtlCol="0">
            <a:spAutoFit/>
          </a:bodyPr>
          <a:lstStyle/>
          <a:p>
            <a:r>
              <a:rPr lang="en-US" dirty="0" err="1" smtClean="0"/>
              <a:t>Tevens</a:t>
            </a:r>
            <a:r>
              <a:rPr lang="en-US" dirty="0" smtClean="0"/>
              <a:t> </a:t>
            </a:r>
            <a:r>
              <a:rPr lang="en-US" dirty="0" err="1" smtClean="0"/>
              <a:t>commercieel</a:t>
            </a:r>
            <a:r>
              <a:rPr lang="en-US" dirty="0" smtClean="0"/>
              <a:t> </a:t>
            </a:r>
            <a:r>
              <a:rPr lang="en-US" dirty="0" err="1" smtClean="0"/>
              <a:t>uitbuiten</a:t>
            </a:r>
            <a:r>
              <a:rPr lang="en-US" dirty="0" smtClean="0"/>
              <a:t> van platform. </a:t>
            </a:r>
            <a:r>
              <a:rPr lang="en-US" dirty="0" err="1" smtClean="0"/>
              <a:t>Inkomsten</a:t>
            </a:r>
            <a:r>
              <a:rPr lang="en-US" dirty="0" smtClean="0"/>
              <a:t> 50/50 </a:t>
            </a:r>
            <a:r>
              <a:rPr lang="en-US" dirty="0" err="1" smtClean="0"/>
              <a:t>verdeeld</a:t>
            </a:r>
            <a:r>
              <a:rPr lang="en-US" dirty="0" smtClean="0"/>
              <a:t>. </a:t>
            </a:r>
            <a:r>
              <a:rPr lang="en-US" dirty="0" err="1" smtClean="0"/>
              <a:t>Kosten</a:t>
            </a:r>
            <a:r>
              <a:rPr lang="en-US" dirty="0" smtClean="0"/>
              <a:t> OH </a:t>
            </a:r>
            <a:r>
              <a:rPr lang="en-US" dirty="0" err="1" smtClean="0"/>
              <a:t>worden</a:t>
            </a:r>
            <a:r>
              <a:rPr lang="en-US" dirty="0" smtClean="0"/>
              <a:t> </a:t>
            </a:r>
            <a:r>
              <a:rPr lang="en-US" dirty="0" err="1" smtClean="0"/>
              <a:t>gecompenseerd</a:t>
            </a:r>
            <a:r>
              <a:rPr lang="en-US" dirty="0" smtClean="0"/>
              <a:t>. </a:t>
            </a:r>
            <a:r>
              <a:rPr lang="en-US" dirty="0" err="1" smtClean="0"/>
              <a:t>Bij</a:t>
            </a:r>
            <a:r>
              <a:rPr lang="en-US" dirty="0" smtClean="0"/>
              <a:t> </a:t>
            </a:r>
            <a:r>
              <a:rPr lang="en-US" dirty="0" err="1" smtClean="0"/>
              <a:t>actief</a:t>
            </a:r>
            <a:r>
              <a:rPr lang="en-US" dirty="0" smtClean="0"/>
              <a:t> </a:t>
            </a:r>
            <a:r>
              <a:rPr lang="en-US" dirty="0" err="1" smtClean="0"/>
              <a:t>aanbieden</a:t>
            </a:r>
            <a:r>
              <a:rPr lang="en-US" dirty="0" smtClean="0"/>
              <a:t> van de </a:t>
            </a:r>
            <a:r>
              <a:rPr lang="en-US" dirty="0" err="1" smtClean="0"/>
              <a:t>dienst</a:t>
            </a:r>
            <a:r>
              <a:rPr lang="en-US" dirty="0" smtClean="0"/>
              <a:t> </a:t>
            </a:r>
            <a:r>
              <a:rPr lang="en-US" dirty="0" err="1" smtClean="0"/>
              <a:t>worden</a:t>
            </a:r>
            <a:r>
              <a:rPr lang="en-US" dirty="0" smtClean="0"/>
              <a:t> </a:t>
            </a:r>
            <a:r>
              <a:rPr lang="en-US" dirty="0" err="1" smtClean="0"/>
              <a:t>studenten</a:t>
            </a:r>
            <a:r>
              <a:rPr lang="en-US" dirty="0" smtClean="0"/>
              <a:t> </a:t>
            </a:r>
            <a:r>
              <a:rPr lang="en-US" dirty="0" err="1" smtClean="0"/>
              <a:t>automatisch</a:t>
            </a:r>
            <a:r>
              <a:rPr lang="en-US" dirty="0" smtClean="0"/>
              <a:t> </a:t>
            </a:r>
            <a:r>
              <a:rPr lang="en-US" dirty="0" smtClean="0"/>
              <a:t>lid en het platform </a:t>
            </a:r>
            <a:r>
              <a:rPr lang="en-US" dirty="0" err="1" smtClean="0"/>
              <a:t>als</a:t>
            </a:r>
            <a:r>
              <a:rPr lang="en-US" dirty="0" smtClean="0"/>
              <a:t> </a:t>
            </a:r>
            <a:r>
              <a:rPr lang="en-US" dirty="0" err="1" smtClean="0"/>
              <a:t>geheel</a:t>
            </a:r>
            <a:r>
              <a:rPr lang="en-US" dirty="0" smtClean="0"/>
              <a:t> </a:t>
            </a:r>
            <a:r>
              <a:rPr lang="en-US" dirty="0" err="1" smtClean="0"/>
              <a:t>interessanter</a:t>
            </a:r>
            <a:r>
              <a:rPr lang="en-US" dirty="0" smtClean="0"/>
              <a:t> </a:t>
            </a:r>
            <a:r>
              <a:rPr lang="en-US" dirty="0" err="1" smtClean="0"/>
              <a:t>voor</a:t>
            </a:r>
            <a:r>
              <a:rPr lang="en-US" dirty="0" smtClean="0"/>
              <a:t> </a:t>
            </a:r>
            <a:r>
              <a:rPr lang="en-US" dirty="0" err="1" smtClean="0"/>
              <a:t>reclame</a:t>
            </a:r>
            <a:r>
              <a:rPr lang="en-US" dirty="0" smtClean="0"/>
              <a:t> </a:t>
            </a:r>
            <a:r>
              <a:rPr lang="en-US" dirty="0" err="1" smtClean="0"/>
              <a:t>doeleinden</a:t>
            </a:r>
            <a:r>
              <a:rPr lang="en-US" dirty="0" smtClean="0"/>
              <a:t>.</a:t>
            </a:r>
            <a:endParaRPr lang="en-US" dirty="0"/>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1101</TotalTime>
  <Words>558</Words>
  <Application>Microsoft Office PowerPoint</Application>
  <PresentationFormat>Diavoorstelling (4:3)</PresentationFormat>
  <Paragraphs>131</Paragraphs>
  <Slides>12</Slides>
  <Notes>3</Notes>
  <HiddenSlides>0</HiddenSlides>
  <MMClips>0</MMClips>
  <ScaleCrop>false</ScaleCrop>
  <HeadingPairs>
    <vt:vector size="4" baseType="variant">
      <vt:variant>
        <vt:lpstr>Thema</vt:lpstr>
      </vt:variant>
      <vt:variant>
        <vt:i4>1</vt:i4>
      </vt:variant>
      <vt:variant>
        <vt:lpstr>Diatitels</vt:lpstr>
      </vt:variant>
      <vt:variant>
        <vt:i4>12</vt:i4>
      </vt:variant>
    </vt:vector>
  </HeadingPairs>
  <TitlesOfParts>
    <vt:vector size="13" baseType="lpstr">
      <vt:lpstr>Office-thema</vt:lpstr>
      <vt:lpstr>Dia 1</vt:lpstr>
      <vt:lpstr>Dia 2</vt:lpstr>
      <vt:lpstr>Dia 3</vt:lpstr>
      <vt:lpstr>Dia 4</vt:lpstr>
      <vt:lpstr>Dia 5</vt:lpstr>
      <vt:lpstr>Dia 6</vt:lpstr>
      <vt:lpstr>Dia 7</vt:lpstr>
      <vt:lpstr>Dia 8</vt:lpstr>
      <vt:lpstr>Commercieel uitbuiten platform</vt:lpstr>
      <vt:lpstr>Ideeen nog toe te voegen</vt:lpstr>
      <vt:lpstr>Uit te werken</vt:lpstr>
      <vt:lpstr>Dia 12</vt:lpstr>
    </vt:vector>
  </TitlesOfParts>
  <Company>CHIDERO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OHR</dc:title>
  <dc:creator>Christ de Rooij</dc:creator>
  <cp:lastModifiedBy>VinnieDJ</cp:lastModifiedBy>
  <cp:revision>101</cp:revision>
  <dcterms:created xsi:type="dcterms:W3CDTF">2010-09-22T09:57:26Z</dcterms:created>
  <dcterms:modified xsi:type="dcterms:W3CDTF">2011-11-19T12:30:12Z</dcterms:modified>
  <cp:contentStatus>template</cp:contentStatus>
</cp:coreProperties>
</file>